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5"/>
  </p:sldMasterIdLst>
  <p:notesMasterIdLst>
    <p:notesMasterId r:id="rId37"/>
  </p:notesMasterIdLst>
  <p:handoutMasterIdLst>
    <p:handoutMasterId r:id="rId38"/>
  </p:handoutMasterIdLst>
  <p:sldIdLst>
    <p:sldId id="257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6" r:id="rId19"/>
    <p:sldId id="370" r:id="rId20"/>
    <p:sldId id="371" r:id="rId21"/>
    <p:sldId id="372" r:id="rId22"/>
    <p:sldId id="404" r:id="rId23"/>
    <p:sldId id="405" r:id="rId24"/>
    <p:sldId id="505" r:id="rId25"/>
    <p:sldId id="506" r:id="rId26"/>
    <p:sldId id="507" r:id="rId27"/>
    <p:sldId id="508" r:id="rId28"/>
    <p:sldId id="509" r:id="rId29"/>
    <p:sldId id="513" r:id="rId30"/>
    <p:sldId id="409" r:id="rId31"/>
    <p:sldId id="519" r:id="rId32"/>
    <p:sldId id="668" r:id="rId33"/>
    <p:sldId id="671" r:id="rId34"/>
    <p:sldId id="669" r:id="rId35"/>
    <p:sldId id="259" r:id="rId36"/>
  </p:sldIdLst>
  <p:sldSz cx="10691813" cy="7559675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C9C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16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1253" y="67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DBCE09-7DFC-44B7-94EC-85087BD043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DE3453-1127-4C19-9252-347E1389F4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06DF5-1F3D-48F7-A7C7-364A0B09D676}" type="datetimeFigureOut">
              <a:rPr lang="en-ZA" smtClean="0"/>
              <a:t>2018/10/12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E8F243-E658-421B-AD5C-536258D37B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Transnet Freight Rail is a division of Transnet SOC Ltd Reg no.: 1990/000900/30</a:t>
            </a:r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11DD5-2AB1-475D-AA65-ECCDEA85F6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04F57-9D92-48FA-9C16-0A9A7790336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26741274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232A-DD6A-49AA-A65A-81500853475E}" type="datetimeFigureOut">
              <a:rPr lang="en-ZA" smtClean="0"/>
              <a:t>2018/10/12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Transnet Freight Rail is a division of Transnet SOC Ltd Reg no.: 1990/000900/30</a:t>
            </a:r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3D623-7D35-4FBF-94D2-6DB158E4C1D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0887947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188" y="1143000"/>
            <a:ext cx="43656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3D623-7D35-4FBF-94D2-6DB158E4C1DD}" type="slidenum">
              <a:rPr lang="en-ZA" smtClean="0"/>
              <a:t>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5BD00-6F53-481D-9CAA-E8B08BE4C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Transnet Freight Rail is a division of Transnet SOC Ltd Reg no.: 1990/000900/30</a:t>
            </a:r>
            <a:endParaRPr lang="en-ZA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4D9B98E6-1081-4BF7-8CD6-F0643C35EA50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16185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ZA" dirty="0">
              <a:ea typeface="ＭＳ Ｐゴシック" pitchFamily="34" charset="-128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090902A-A333-4D9C-828E-11DE2FB8244F}" type="slidenum">
              <a:rPr lang="en-ZA" smtClean="0"/>
              <a:pPr/>
              <a:t>26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54380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10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25">
            <a:extLst>
              <a:ext uri="{FF2B5EF4-FFF2-40B4-BE49-F238E27FC236}">
                <a16:creationId xmlns:a16="http://schemas.microsoft.com/office/drawing/2014/main" id="{B0BA9A74-F731-4377-8C95-D4260D8419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300"/>
            <a:ext cx="10691966" cy="6048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0688" y="289834"/>
            <a:ext cx="8208962" cy="741839"/>
          </a:xfrm>
          <a:prstGeom prst="rect">
            <a:avLst/>
          </a:prstGeom>
        </p:spPr>
        <p:txBody>
          <a:bodyPr anchor="ctr"/>
          <a:lstStyle>
            <a:lvl1pPr algn="l">
              <a:defRPr sz="25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0689" y="1097545"/>
            <a:ext cx="1458318" cy="312367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4B1011E-2924-47B9-954A-A900A426333A}" type="datetime1">
              <a:rPr lang="en-ZA" smtClean="0"/>
              <a:t>2018/10/12</a:t>
            </a:fld>
            <a:endParaRPr lang="en-ZA" dirty="0"/>
          </a:p>
        </p:txBody>
      </p:sp>
      <p:sp>
        <p:nvSpPr>
          <p:cNvPr id="9" name="Text Placeholder 39"/>
          <p:cNvSpPr>
            <a:spLocks noGrp="1"/>
          </p:cNvSpPr>
          <p:nvPr>
            <p:ph type="body" sz="quarter" idx="13" hasCustomPrompt="1"/>
          </p:nvPr>
        </p:nvSpPr>
        <p:spPr>
          <a:xfrm>
            <a:off x="1879006" y="1108318"/>
            <a:ext cx="6750643" cy="301593"/>
          </a:xfrm>
        </p:spPr>
        <p:txBody>
          <a:bodyPr vert="horz" lIns="0" tIns="45720" rIns="91440" bIns="45720" rtlCol="0" anchor="ctr">
            <a:noAutofit/>
          </a:bodyPr>
          <a:lstStyle>
            <a:lvl1pPr marL="0" indent="0">
              <a:buNone/>
              <a:def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00482" lvl="0" indent="-20048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76889" y="7272338"/>
            <a:ext cx="394490" cy="2873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50E0D16-8200-42A6-8B39-7BD08482EACF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BFAF27-6231-4178-AA61-7C3181C1F7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710" y="183125"/>
            <a:ext cx="1380801" cy="736427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95E541E-F6F1-4D65-B016-948402FEB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6700" y="7272338"/>
            <a:ext cx="4522898" cy="287337"/>
          </a:xfrm>
          <a:prstGeom prst="rect">
            <a:avLst/>
          </a:prstGeom>
        </p:spPr>
        <p:txBody>
          <a:bodyPr/>
          <a:lstStyle>
            <a:lvl1pPr algn="r">
              <a:defRPr sz="702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18072743"/>
      </p:ext>
    </p:extLst>
  </p:cSld>
  <p:clrMapOvr>
    <a:masterClrMapping/>
  </p:clrMapOvr>
  <p:hf hdr="0"/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8" userDrawn="1">
          <p15:clr>
            <a:srgbClr val="FBAE40"/>
          </p15:clr>
        </p15:guide>
        <p15:guide id="3" orient="horz" pos="95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3BAC4-6B11-9E4B-A92B-AA4211F9C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6DFF7-8A43-9D4E-9B39-BB5D75918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1E6AFF-5347-1545-B7A1-75C5F879D5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B6671C-8532-B148-B406-63FDC0C5FF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A54C4E-F300-214E-92E3-2763E2FA2A3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0632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estEmblem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3520" y="1240697"/>
            <a:ext cx="3200119" cy="11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 userDrawn="1">
            <p:custDataLst>
              <p:tags r:id="rId2"/>
            </p:custDataLst>
          </p:nvPr>
        </p:nvCxnSpPr>
        <p:spPr>
          <a:xfrm>
            <a:off x="800030" y="2668636"/>
            <a:ext cx="909360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01886" y="2509830"/>
            <a:ext cx="9088041" cy="1620430"/>
          </a:xfrm>
        </p:spPr>
        <p:txBody>
          <a:bodyPr>
            <a:normAutofit/>
          </a:bodyPr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49CE1-B4C6-41EE-A17E-638AF7051D64}" type="datetime1">
              <a:rPr lang="en-ZA"/>
              <a:pPr>
                <a:defRPr/>
              </a:pPr>
              <a:t>2018/10/12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0ABF4-235B-4AC7-B735-D1C82C038C11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17306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1">
            <a:extLst>
              <a:ext uri="{FF2B5EF4-FFF2-40B4-BE49-F238E27FC236}">
                <a16:creationId xmlns:a16="http://schemas.microsoft.com/office/drawing/2014/main" id="{90CC18B3-7C99-4486-AFBF-965CBF185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10691813" cy="6264275"/>
          </a:xfrm>
          <a:prstGeom prst="rect">
            <a:avLst/>
          </a:prstGeom>
        </p:spPr>
      </p:pic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DFE40468-A87E-4E65-8E0D-929F89BA11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92" y="1295400"/>
            <a:ext cx="5344133" cy="626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370" y="1795423"/>
            <a:ext cx="4801536" cy="3551664"/>
          </a:xfrm>
          <a:prstGeom prst="rect">
            <a:avLst/>
          </a:prstGeom>
        </p:spPr>
        <p:txBody>
          <a:bodyPr anchor="b"/>
          <a:lstStyle>
            <a:lvl1pPr algn="l"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9" name="Text Placeholder 39"/>
          <p:cNvSpPr>
            <a:spLocks noGrp="1"/>
          </p:cNvSpPr>
          <p:nvPr>
            <p:ph type="body" sz="quarter" idx="13" hasCustomPrompt="1"/>
          </p:nvPr>
        </p:nvSpPr>
        <p:spPr>
          <a:xfrm>
            <a:off x="544370" y="5574155"/>
            <a:ext cx="4801536" cy="670259"/>
          </a:xfrm>
        </p:spPr>
        <p:txBody>
          <a:bodyPr vert="horz" lIns="0" tIns="45720" rIns="91440" bIns="45720" rtlCol="0" anchor="t">
            <a:noAutofit/>
          </a:bodyPr>
          <a:lstStyle>
            <a:lvl1pPr marL="0" indent="0">
              <a:buNone/>
              <a:def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00482" lvl="0" indent="-20048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Add subtitle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A44578-049D-42BA-8285-31FA3D791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76889" y="7272338"/>
            <a:ext cx="394490" cy="2873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50E0D16-8200-42A6-8B39-7BD08482EACF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59AEF90-830F-4605-B108-23E136A269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6700" y="7272338"/>
            <a:ext cx="4522898" cy="287337"/>
          </a:xfrm>
          <a:prstGeom prst="rect">
            <a:avLst/>
          </a:prstGeom>
        </p:spPr>
        <p:txBody>
          <a:bodyPr/>
          <a:lstStyle>
            <a:lvl1pPr algn="r">
              <a:defRPr sz="702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666888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368">
          <p15:clr>
            <a:srgbClr val="FBAE40"/>
          </p15:clr>
        </p15:guide>
        <p15:guide id="3" orient="horz" pos="113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1">
            <a:extLst>
              <a:ext uri="{FF2B5EF4-FFF2-40B4-BE49-F238E27FC236}">
                <a16:creationId xmlns:a16="http://schemas.microsoft.com/office/drawing/2014/main" id="{C901FED9-F887-4CC8-934B-922FB72981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10691813" cy="626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370" y="1795423"/>
            <a:ext cx="4801536" cy="3551664"/>
          </a:xfrm>
          <a:prstGeom prst="rect">
            <a:avLst/>
          </a:prstGeom>
        </p:spPr>
        <p:txBody>
          <a:bodyPr anchor="b"/>
          <a:lstStyle>
            <a:lvl1pPr algn="l">
              <a:defRPr sz="2800"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9" name="Text Placeholder 39"/>
          <p:cNvSpPr>
            <a:spLocks noGrp="1"/>
          </p:cNvSpPr>
          <p:nvPr>
            <p:ph type="body" sz="quarter" idx="13" hasCustomPrompt="1"/>
          </p:nvPr>
        </p:nvSpPr>
        <p:spPr>
          <a:xfrm>
            <a:off x="544370" y="5574155"/>
            <a:ext cx="4801536" cy="670259"/>
          </a:xfrm>
        </p:spPr>
        <p:txBody>
          <a:bodyPr vert="horz" lIns="0" tIns="45720" rIns="91440" bIns="45720" rtlCol="0" anchor="t">
            <a:noAutofit/>
          </a:bodyPr>
          <a:lstStyle>
            <a:lvl1pPr marL="0" indent="0">
              <a:buNone/>
              <a:defRPr lang="en-GB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200482" lvl="0" indent="-20048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Add subtitle</a:t>
            </a:r>
            <a:endParaRPr lang="en-GB" dirty="0"/>
          </a:p>
        </p:txBody>
      </p:sp>
      <p:pic>
        <p:nvPicPr>
          <p:cNvPr id="7" name="Picture Placeholder 3">
            <a:extLst>
              <a:ext uri="{FF2B5EF4-FFF2-40B4-BE49-F238E27FC236}">
                <a16:creationId xmlns:a16="http://schemas.microsoft.com/office/drawing/2014/main" id="{5CCD2D1A-C7A0-4A14-BA0A-0A91476912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236" y="1295400"/>
            <a:ext cx="5338039" cy="626427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D0404D0-289B-4EFD-9382-B5B1BDACE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76889" y="7272338"/>
            <a:ext cx="394490" cy="2873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50E0D16-8200-42A6-8B39-7BD08482EACF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510D52-2102-43E7-B7B9-F62CEDD7D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6700" y="7272338"/>
            <a:ext cx="4522898" cy="287337"/>
          </a:xfrm>
          <a:prstGeom prst="rect">
            <a:avLst/>
          </a:prstGeom>
        </p:spPr>
        <p:txBody>
          <a:bodyPr/>
          <a:lstStyle>
            <a:lvl1pPr algn="r">
              <a:defRPr sz="702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462468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368">
          <p15:clr>
            <a:srgbClr val="FBAE40"/>
          </p15:clr>
        </p15:guide>
        <p15:guide id="3" orient="horz" pos="113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 &amp; Foot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420434" y="1295400"/>
            <a:ext cx="9850946" cy="57610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50603" indent="-250603">
              <a:buClr>
                <a:srgbClr val="FF0000"/>
              </a:buClr>
              <a:buFont typeface="Wingdings" panose="05000000000000000000" pitchFamily="2" charset="2"/>
              <a:buChar char="§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51567" indent="-250603">
              <a:buClr>
                <a:srgbClr val="FF0000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052532" indent="-250603">
              <a:buClr>
                <a:srgbClr val="FF0000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453496" indent="-250603">
              <a:buClr>
                <a:srgbClr val="FF0000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54460" indent="-250603">
              <a:buClr>
                <a:srgbClr val="FF0000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F050F2B-BB5A-4DAC-B401-A5F36691B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477331"/>
            <a:ext cx="9111932" cy="386048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noProof="0"/>
              <a:t>Click to edit Master title style</a:t>
            </a:r>
            <a:endParaRPr lang="en-ZA" noProof="0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E63BE75-2953-4B39-8DEB-6F6D636C6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95082" y="7272338"/>
            <a:ext cx="4374516" cy="287337"/>
          </a:xfrm>
          <a:prstGeom prst="rect">
            <a:avLst/>
          </a:prstGeom>
        </p:spPr>
        <p:txBody>
          <a:bodyPr/>
          <a:lstStyle>
            <a:lvl1pPr algn="r">
              <a:defRPr sz="702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11166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B461AFE-AF6C-44E5-9ECA-23AA0106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477331"/>
            <a:ext cx="9111932" cy="386048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noProof="0"/>
              <a:t>Click to edit Master title style</a:t>
            </a:r>
            <a:endParaRPr lang="en-ZA" noProof="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8A0882F-9D4C-4829-B98D-EDF671C6C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95082" y="7272338"/>
            <a:ext cx="4374516" cy="287337"/>
          </a:xfrm>
          <a:prstGeom prst="rect">
            <a:avLst/>
          </a:prstGeom>
        </p:spPr>
        <p:txBody>
          <a:bodyPr/>
          <a:lstStyle>
            <a:lvl1pPr algn="r">
              <a:defRPr sz="702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4440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Media (Vide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B461AFE-AF6C-44E5-9ECA-23AA0106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477331"/>
            <a:ext cx="9111932" cy="386048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noProof="0"/>
              <a:t>Click to edit Master title style</a:t>
            </a:r>
            <a:endParaRPr lang="en-ZA" noProof="0" dirty="0"/>
          </a:p>
        </p:txBody>
      </p: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A6EC87F6-CEC3-4DB5-A8B8-68B902AB0BB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1295400"/>
            <a:ext cx="10691813" cy="5761038"/>
          </a:xfrm>
          <a:solidFill>
            <a:srgbClr val="C8C9CB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  <a:endParaRPr lang="en-ZA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FEFA78E-76E3-4D35-85B0-BFD047FA8B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95082" y="7272338"/>
            <a:ext cx="4374516" cy="287337"/>
          </a:xfrm>
          <a:prstGeom prst="rect">
            <a:avLst/>
          </a:prstGeom>
        </p:spPr>
        <p:txBody>
          <a:bodyPr/>
          <a:lstStyle>
            <a:lvl1pPr algn="r">
              <a:defRPr sz="702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671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ource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309" y="1295400"/>
            <a:ext cx="4730158" cy="57610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5082" y="1295400"/>
            <a:ext cx="4776296" cy="57610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cxnSp>
        <p:nvCxnSpPr>
          <p:cNvPr id="8" name="Straight Arrow Connector 7"/>
          <p:cNvCxnSpPr>
            <a:cxnSpLocks/>
          </p:cNvCxnSpPr>
          <p:nvPr userDrawn="1"/>
        </p:nvCxnSpPr>
        <p:spPr>
          <a:xfrm>
            <a:off x="5308835" y="1295400"/>
            <a:ext cx="0" cy="5761038"/>
          </a:xfrm>
          <a:prstGeom prst="straightConnector1">
            <a:avLst/>
          </a:prstGeom>
          <a:ln w="12700">
            <a:solidFill>
              <a:srgbClr val="C0000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2EF6E77-8ACB-444E-B709-0CB6E50E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477331"/>
            <a:ext cx="9111932" cy="386048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noProof="0"/>
              <a:t>Click to edit Master title style</a:t>
            </a:r>
            <a:endParaRPr lang="en-ZA" noProof="0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FB017FB-8CF4-4E18-9712-BDA3EB3EA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95082" y="7272338"/>
            <a:ext cx="4374516" cy="287337"/>
          </a:xfrm>
          <a:prstGeom prst="rect">
            <a:avLst/>
          </a:prstGeom>
        </p:spPr>
        <p:txBody>
          <a:bodyPr/>
          <a:lstStyle>
            <a:lvl1pPr algn="r">
              <a:defRPr sz="702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53492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1">
            <a:extLst>
              <a:ext uri="{FF2B5EF4-FFF2-40B4-BE49-F238E27FC236}">
                <a16:creationId xmlns:a16="http://schemas.microsoft.com/office/drawing/2014/main" id="{1CB47357-E288-4BB6-BD1A-8421B35F6B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10691813" cy="626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0434" y="506627"/>
            <a:ext cx="8449246" cy="494270"/>
          </a:xfrm>
        </p:spPr>
        <p:txBody>
          <a:bodyPr anchor="b"/>
          <a:lstStyle>
            <a:lvl1pPr>
              <a:defRPr sz="2631"/>
            </a:lvl1pPr>
          </a:lstStyle>
          <a:p>
            <a:r>
              <a:rPr lang="en-US" dirty="0"/>
              <a:t>Thank you</a:t>
            </a:r>
            <a:endParaRPr lang="en-Z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96609" y="7260908"/>
            <a:ext cx="4374516" cy="298767"/>
          </a:xfrm>
          <a:prstGeom prst="rect">
            <a:avLst/>
          </a:prstGeom>
        </p:spPr>
        <p:txBody>
          <a:bodyPr/>
          <a:lstStyle>
            <a:lvl1pPr algn="r">
              <a:defRPr sz="702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Transnet Freight Rail is a division of Transnet SOC Ltd Reg no.: 1990/000900/30</a:t>
            </a:r>
            <a:endParaRPr lang="en-Z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A783BE-E115-472F-9102-98AB2DE6AC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710" y="183125"/>
            <a:ext cx="1380801" cy="73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59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99C61-131B-3844-B104-F512259A6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6BCA-D912-1D4A-BA04-6EDC8BACA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671" y="1431439"/>
            <a:ext cx="4542307" cy="13544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9109B-4A26-904C-80EC-D6E19B089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6468" y="1431439"/>
            <a:ext cx="4542308" cy="13544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7164A-ED1B-8540-A8E7-6E9A9F25D5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C6510-F9B4-0645-9156-FD860E8E59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14DE443-034D-244C-BB37-128E0B85193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6394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0DA2D01-F0BF-457A-BF88-AD3C2FACA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56"/>
          <a:stretch/>
        </p:blipFill>
        <p:spPr>
          <a:xfrm>
            <a:off x="-1" y="3"/>
            <a:ext cx="10691813" cy="1160201"/>
          </a:xfrm>
          <a:prstGeom prst="rect">
            <a:avLst/>
          </a:prstGeom>
        </p:spPr>
      </p:pic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041254556"/>
              </p:ext>
            </p:extLst>
          </p:nvPr>
        </p:nvGraphicFramePr>
        <p:xfrm>
          <a:off x="1393" y="1751"/>
          <a:ext cx="1392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393" y="1751"/>
                        <a:ext cx="1392" cy="1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0434" y="1295401"/>
            <a:ext cx="9850946" cy="57610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0688" y="477331"/>
            <a:ext cx="9111932" cy="386048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ZA" noProof="0" dirty="0"/>
              <a:t>Add title</a:t>
            </a:r>
          </a:p>
        </p:txBody>
      </p:sp>
      <p:pic>
        <p:nvPicPr>
          <p:cNvPr id="24" name="Content Placeholder 5">
            <a:extLst>
              <a:ext uri="{FF2B5EF4-FFF2-40B4-BE49-F238E27FC236}">
                <a16:creationId xmlns:a16="http://schemas.microsoft.com/office/drawing/2014/main" id="{BE58130B-4522-4482-90B8-FBAF274F702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483" y="262602"/>
            <a:ext cx="775828" cy="648593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1D33BB-33E2-4975-85E3-E452068BC898}"/>
              </a:ext>
            </a:extLst>
          </p:cNvPr>
          <p:cNvCxnSpPr>
            <a:cxnSpLocks/>
          </p:cNvCxnSpPr>
          <p:nvPr userDrawn="1"/>
        </p:nvCxnSpPr>
        <p:spPr>
          <a:xfrm>
            <a:off x="22860" y="1070104"/>
            <a:ext cx="10629900" cy="0"/>
          </a:xfrm>
          <a:prstGeom prst="line">
            <a:avLst/>
          </a:prstGeom>
          <a:ln w="12700" cap="rnd">
            <a:solidFill>
              <a:srgbClr val="C00000"/>
            </a:solidFill>
            <a:prstDash val="solid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6846CBE-581C-4BDC-BB94-F47EAD02DBE3}"/>
              </a:ext>
            </a:extLst>
          </p:cNvPr>
          <p:cNvSpPr/>
          <p:nvPr userDrawn="1"/>
        </p:nvSpPr>
        <p:spPr>
          <a:xfrm>
            <a:off x="9787151" y="7029814"/>
            <a:ext cx="484229" cy="366076"/>
          </a:xfrm>
          <a:prstGeom prst="rect">
            <a:avLst/>
          </a:prstGeom>
        </p:spPr>
        <p:txBody>
          <a:bodyPr vert="horz" lIns="0" tIns="0" rIns="0" bIns="49846" rtlCol="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6ED65CF5-D76E-45E1-818D-9A8AC32524F3}" type="slidenum">
              <a:rPr lang="en-ZA" sz="1000" b="0" smtClean="0">
                <a:solidFill>
                  <a:srgbClr val="E42313"/>
                </a:solidFill>
                <a:latin typeface="Tahoma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ZA" sz="1000" b="0" dirty="0">
              <a:solidFill>
                <a:srgbClr val="E42313"/>
              </a:solidFill>
              <a:latin typeface="Tahoma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62DF8F-673E-49AA-88E6-7B3ED060CF5A}"/>
              </a:ext>
            </a:extLst>
          </p:cNvPr>
          <p:cNvSpPr/>
          <p:nvPr userDrawn="1"/>
        </p:nvSpPr>
        <p:spPr>
          <a:xfrm>
            <a:off x="183247" y="7212852"/>
            <a:ext cx="1682704" cy="214316"/>
          </a:xfrm>
          <a:prstGeom prst="rect">
            <a:avLst/>
          </a:prstGeom>
        </p:spPr>
        <p:txBody>
          <a:bodyPr vert="horz" lIns="0" tIns="0" rIns="0" bIns="49846" rtlCol="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ZA" sz="831" dirty="0">
                <a:solidFill>
                  <a:srgbClr val="69614E"/>
                </a:solidFill>
                <a:latin typeface="Tahoma"/>
              </a:rPr>
              <a:t>Strictly Private and Confidential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52B1F497-0CA3-4456-B120-38CE81E40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2372" y="7215188"/>
            <a:ext cx="4374516" cy="218757"/>
          </a:xfrm>
          <a:prstGeom prst="rect">
            <a:avLst/>
          </a:prstGeom>
        </p:spPr>
        <p:txBody>
          <a:bodyPr/>
          <a:lstStyle>
            <a:lvl1pPr algn="r">
              <a:defRPr sz="702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1843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6" r:id="rId2"/>
    <p:sldLayoutId id="2147483687" r:id="rId3"/>
    <p:sldLayoutId id="2147483684" r:id="rId4"/>
    <p:sldLayoutId id="2147483661" r:id="rId5"/>
    <p:sldLayoutId id="2147483688" r:id="rId6"/>
    <p:sldLayoutId id="2147483652" r:id="rId7"/>
    <p:sldLayoutId id="2147483685" r:id="rId8"/>
    <p:sldLayoutId id="2147483689" r:id="rId9"/>
    <p:sldLayoutId id="2147483690" r:id="rId10"/>
    <p:sldLayoutId id="2147483691" r:id="rId11"/>
  </p:sldLayoutIdLst>
  <p:hf hdr="0" dt="0"/>
  <p:txStyles>
    <p:titleStyle>
      <a:lvl1pPr algn="l" defTabSz="801929" rtl="0" eaLnBrk="1" latinLnBrk="0" hangingPunct="1">
        <a:lnSpc>
          <a:spcPct val="100000"/>
        </a:lnSpc>
        <a:spcBef>
          <a:spcPct val="0"/>
        </a:spcBef>
        <a:buNone/>
        <a:defRPr sz="2200" b="0" i="0" u="none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00482" indent="-200482" algn="l" defTabSz="801929" rtl="0" eaLnBrk="1" latinLnBrk="0" hangingPunct="1">
        <a:lnSpc>
          <a:spcPct val="120000"/>
        </a:lnSpc>
        <a:spcBef>
          <a:spcPts val="263"/>
        </a:spcBef>
        <a:buClr>
          <a:srgbClr val="FF000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69184" indent="-233896" algn="l" defTabSz="801929" rtl="0" eaLnBrk="1" latinLnBrk="0" hangingPunct="1">
        <a:lnSpc>
          <a:spcPct val="120000"/>
        </a:lnSpc>
        <a:spcBef>
          <a:spcPts val="263"/>
        </a:spcBef>
        <a:buClr>
          <a:srgbClr val="FF0000"/>
        </a:buClr>
        <a:buFont typeface="Wingdings" panose="05000000000000000000" pitchFamily="2" charset="2"/>
        <a:buChar char="§"/>
        <a:defRPr sz="17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704472" indent="-235289" algn="l" defTabSz="801929" rtl="0" eaLnBrk="1" latinLnBrk="0" hangingPunct="1">
        <a:lnSpc>
          <a:spcPct val="120000"/>
        </a:lnSpc>
        <a:spcBef>
          <a:spcPts val="263"/>
        </a:spcBef>
        <a:buClr>
          <a:srgbClr val="FF0000"/>
        </a:buClr>
        <a:buFont typeface="Wingdings" panose="05000000000000000000" pitchFamily="2" charset="2"/>
        <a:buChar char="§"/>
        <a:defRPr sz="17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948114" indent="-243642" algn="l" defTabSz="801929" rtl="0" eaLnBrk="1" latinLnBrk="0" hangingPunct="1">
        <a:lnSpc>
          <a:spcPct val="120000"/>
        </a:lnSpc>
        <a:spcBef>
          <a:spcPts val="263"/>
        </a:spcBef>
        <a:buClr>
          <a:srgbClr val="FF0000"/>
        </a:buClr>
        <a:buFont typeface="Wingdings" panose="05000000000000000000" pitchFamily="2" charset="2"/>
        <a:buChar char="§"/>
        <a:defRPr sz="17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183402" indent="-235289" algn="l" defTabSz="801929" rtl="0" eaLnBrk="1" latinLnBrk="0" hangingPunct="1">
        <a:lnSpc>
          <a:spcPct val="120000"/>
        </a:lnSpc>
        <a:spcBef>
          <a:spcPts val="263"/>
        </a:spcBef>
        <a:buClr>
          <a:srgbClr val="FF0000"/>
        </a:buClr>
        <a:buFont typeface="Wingdings" panose="05000000000000000000" pitchFamily="2" charset="2"/>
        <a:buChar char="§"/>
        <a:defRPr sz="1700" kern="1200">
          <a:solidFill>
            <a:schemeClr val="tx1">
              <a:lumMod val="75000"/>
              <a:lumOff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445" userDrawn="1">
          <p15:clr>
            <a:srgbClr val="F26B43"/>
          </p15:clr>
        </p15:guide>
        <p15:guide id="2" pos="265" userDrawn="1">
          <p15:clr>
            <a:srgbClr val="F26B43"/>
          </p15:clr>
        </p15:guide>
        <p15:guide id="3" orient="horz" pos="556" userDrawn="1">
          <p15:clr>
            <a:srgbClr val="F26B43"/>
          </p15:clr>
        </p15:guide>
        <p15:guide id="4" pos="6470" userDrawn="1">
          <p15:clr>
            <a:srgbClr val="F26B43"/>
          </p15:clr>
        </p15:guide>
        <p15:guide id="5" orient="horz" pos="816" userDrawn="1">
          <p15:clr>
            <a:srgbClr val="F26B43"/>
          </p15:clr>
        </p15:guide>
        <p15:guide id="6" orient="horz" pos="45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10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1.xml"/><Relationship Id="rId4" Type="http://schemas.openxmlformats.org/officeDocument/2006/relationships/tags" Target="../tags/tag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99D12-701F-4B14-9C0F-E96F28E03B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Transnet – </a:t>
            </a:r>
            <a:r>
              <a:rPr lang="en-Z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Agbiz</a:t>
            </a:r>
            <a:r>
              <a:rPr lang="en-Z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Grain Engagement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5502372" y="7272338"/>
            <a:ext cx="4374516" cy="2873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Transnet Freight Rail is a division of Transnet SOC Ltd Reg no.: 1990/000900/30</a:t>
            </a:r>
            <a:endParaRPr lang="en-Z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C50E0D16-8200-42A6-8B39-7BD08482EACF}" type="slidenum">
              <a:rPr lang="en-ZA" smtClean="0"/>
              <a:pPr/>
              <a:t>1</a:t>
            </a:fld>
            <a:endParaRPr lang="en-ZA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AEE2C34-BE86-4BDD-ABB0-5D6029AAC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8A84D-2106-4803-8E0C-5B8EAED5CA2A}" type="datetime1">
              <a:rPr lang="en-ZA" smtClean="0"/>
              <a:t>2018/10/12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34018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EE0E7-4DC4-9942-8402-54653472F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Transnet of tomorrow – Customers at the core of our business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8FB7A2-606E-D14E-A356-C4981AF25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64B0CB-FA16-7F4B-A7E8-EF8B8274B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74" y="1677986"/>
            <a:ext cx="10696478" cy="465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88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10DBC-63F7-584C-B897-21C4CAF74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Transnet of tomorrow – Customers at the core of our business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2173D-D050-EE48-88D2-ABBEEADC3B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4E5199-B19B-2442-8A57-ED0FC6824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94696"/>
            <a:ext cx="10677155" cy="488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8DED1-D42D-BA45-82AE-C6547738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Transnet of Tomorrow - 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C8712-CEC0-D74F-8598-5142E9906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5FF24-2E60-4244-8C15-43AEA9983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6525"/>
            <a:ext cx="10691813" cy="599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31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83BC-2F59-654E-B948-A157EC302F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Private Sector Participation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598CCF-6558-A142-BE3A-57D58D251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0E0D16-8200-42A6-8B39-7BD08482EACF}" type="slidenum">
              <a:rPr lang="en-ZA" smtClean="0"/>
              <a:pPr/>
              <a:t>13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216F3-C9D3-D341-B046-6ABFC42B4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31011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C05BC8-B036-B64F-A824-F7149E058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altLang="en-US" dirty="0"/>
              <a:t>In the broadest, and simplest, sense, </a:t>
            </a:r>
            <a:r>
              <a:rPr lang="en-ZA" altLang="en-US" u="sng" dirty="0"/>
              <a:t>PSP simply means involving the private sector in functions or activities previously carried out by the public sector</a:t>
            </a:r>
            <a:r>
              <a:rPr lang="en-ZA" altLang="en-US" dirty="0"/>
              <a:t> i.e. the State or State Agencies/Institutions/Authorities/Entities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0EEDD0-EB47-6246-A994-7A6D67511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PSP defined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CACD2E-052D-AE4B-81F6-8F5E0A65B4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A78219-D742-D54C-B45E-DCF89FF0C149}"/>
              </a:ext>
            </a:extLst>
          </p:cNvPr>
          <p:cNvGrpSpPr/>
          <p:nvPr/>
        </p:nvGrpSpPr>
        <p:grpSpPr>
          <a:xfrm>
            <a:off x="1127268" y="2363647"/>
            <a:ext cx="8018462" cy="4551363"/>
            <a:chOff x="573088" y="2155825"/>
            <a:chExt cx="8018462" cy="4551363"/>
          </a:xfrm>
        </p:grpSpPr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B75E2250-50F3-1545-979B-B9535E26F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6500" y="2155825"/>
              <a:ext cx="7385050" cy="4148138"/>
            </a:xfrm>
            <a:prstGeom prst="ellipse">
              <a:avLst/>
            </a:prstGeom>
            <a:solidFill>
              <a:srgbClr val="EEF6A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4DD70B0-368F-3148-8C01-D3F74049B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9375" y="3887788"/>
              <a:ext cx="1192213" cy="6016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462BA7BD-BDE5-3F43-9903-C8C06F94E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2088" y="5141913"/>
              <a:ext cx="1192212" cy="60483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D3FC9699-1DF7-2D4E-B087-49C3E8B8E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150" y="5302250"/>
              <a:ext cx="1408113" cy="7318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Oval 8">
              <a:extLst>
                <a:ext uri="{FF2B5EF4-FFF2-40B4-BE49-F238E27FC236}">
                  <a16:creationId xmlns:a16="http://schemas.microsoft.com/office/drawing/2014/main" id="{D0724F0A-17F5-5445-9EDE-84BA525F9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0" y="4206875"/>
              <a:ext cx="1319213" cy="9001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99C17183-98F4-A74E-BB0E-11075FEF7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963" y="3179763"/>
              <a:ext cx="1589087" cy="9810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F83AAADB-DFD8-3142-BBAF-5570D0E88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6225" y="4343400"/>
              <a:ext cx="1268413" cy="7318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6E5B85E4-A526-8F41-B042-65629A3A3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9188" y="3065463"/>
              <a:ext cx="1193800" cy="6032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8D335106-FA19-7544-9F5D-DBC7D5DDD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1238" y="3962400"/>
              <a:ext cx="1381125" cy="9286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Oval 13">
              <a:extLst>
                <a:ext uri="{FF2B5EF4-FFF2-40B4-BE49-F238E27FC236}">
                  <a16:creationId xmlns:a16="http://schemas.microsoft.com/office/drawing/2014/main" id="{15F65AC0-7077-4241-B665-C1B985B9C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6025" y="2381250"/>
              <a:ext cx="1192213" cy="6016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Oval 14">
              <a:extLst>
                <a:ext uri="{FF2B5EF4-FFF2-40B4-BE49-F238E27FC236}">
                  <a16:creationId xmlns:a16="http://schemas.microsoft.com/office/drawing/2014/main" id="{F90474C5-FA51-F64F-8906-9B2602E92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288" y="2368550"/>
              <a:ext cx="1193800" cy="6048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72321633-8F32-CD4F-9EFC-B9717DE8A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8488" y="3325813"/>
              <a:ext cx="1190625" cy="6032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9" name="Text Box 16">
              <a:extLst>
                <a:ext uri="{FF2B5EF4-FFF2-40B4-BE49-F238E27FC236}">
                  <a16:creationId xmlns:a16="http://schemas.microsoft.com/office/drawing/2014/main" id="{27490793-8BFF-6947-8691-F22B39C46B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8438" y="4060825"/>
              <a:ext cx="13430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3296" tIns="46648" rIns="93296" bIns="46648">
              <a:spAutoFit/>
            </a:bodyPr>
            <a:lstStyle>
              <a:lvl1pPr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147638" indent="-14605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301625" indent="-15240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441325" indent="-1381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593725" indent="-1508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0509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15081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19653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24225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Pct val="120000"/>
              </a:pPr>
              <a:r>
                <a:rPr lang="en-ZA" altLang="en-US" sz="1200">
                  <a:latin typeface="Tahoma" panose="020B0604030504040204" pitchFamily="34" charset="0"/>
                  <a:cs typeface="Tahoma" panose="020B0604030504040204" pitchFamily="34" charset="0"/>
                </a:rPr>
                <a:t>Concession</a:t>
              </a:r>
              <a:endParaRPr lang="en-GB" altLang="en-US" sz="12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 Box 17">
              <a:extLst>
                <a:ext uri="{FF2B5EF4-FFF2-40B4-BE49-F238E27FC236}">
                  <a16:creationId xmlns:a16="http://schemas.microsoft.com/office/drawing/2014/main" id="{2EB91DE0-3A79-7143-B1D0-22FF28895F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8513" y="2503488"/>
              <a:ext cx="8953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3296" tIns="46648" rIns="93296" bIns="46648">
              <a:spAutoFit/>
            </a:bodyPr>
            <a:lstStyle>
              <a:lvl1pPr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147638" indent="-14605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301625" indent="-15240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441325" indent="-1381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593725" indent="-1508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0509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15081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19653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24225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Pct val="120000"/>
              </a:pPr>
              <a:r>
                <a:rPr lang="en-ZA" altLang="en-US" sz="1200">
                  <a:latin typeface="Tahoma" panose="020B0604030504040204" pitchFamily="34" charset="0"/>
                  <a:cs typeface="Tahoma" panose="020B0604030504040204" pitchFamily="34" charset="0"/>
                </a:rPr>
                <a:t>Service contracts</a:t>
              </a:r>
              <a:endParaRPr lang="en-GB" altLang="en-US" sz="12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 Box 18">
              <a:extLst>
                <a:ext uri="{FF2B5EF4-FFF2-40B4-BE49-F238E27FC236}">
                  <a16:creationId xmlns:a16="http://schemas.microsoft.com/office/drawing/2014/main" id="{51E79317-6D1E-B748-96A5-ADD41F08DD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400" y="2466975"/>
              <a:ext cx="11334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3296" tIns="46648" rIns="93296" bIns="46648">
              <a:spAutoFit/>
            </a:bodyPr>
            <a:lstStyle>
              <a:lvl1pPr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147638" indent="-14605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301625" indent="-15240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441325" indent="-1381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593725" indent="-1508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0509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15081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19653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24225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Pct val="120000"/>
              </a:pPr>
              <a:r>
                <a:rPr lang="en-ZA" altLang="en-US" sz="1200">
                  <a:latin typeface="Tahoma" panose="020B0604030504040204" pitchFamily="34" charset="0"/>
                  <a:cs typeface="Tahoma" panose="020B0604030504040204" pitchFamily="34" charset="0"/>
                </a:rPr>
                <a:t>management contracts</a:t>
              </a:r>
              <a:endParaRPr lang="en-GB" altLang="en-US" sz="12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ext Box 19">
              <a:extLst>
                <a:ext uri="{FF2B5EF4-FFF2-40B4-BE49-F238E27FC236}">
                  <a16:creationId xmlns:a16="http://schemas.microsoft.com/office/drawing/2014/main" id="{12691FEC-206C-A54A-9DFB-7E62E64C91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5225" y="3344863"/>
              <a:ext cx="1063625" cy="63976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3296" tIns="46648" rIns="93296" bIns="46648">
              <a:spAutoFit/>
            </a:bodyPr>
            <a:lstStyle>
              <a:lvl1pPr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147638" indent="-14605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301625" indent="-15240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441325" indent="-1381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593725" indent="-1508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0509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15081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19653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24225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Pct val="120000"/>
              </a:pPr>
              <a:r>
                <a:rPr lang="en-ZA" altLang="en-US" sz="1200">
                  <a:solidFill>
                    <a:srgbClr val="0000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Public-Private partnership</a:t>
              </a:r>
              <a:endParaRPr lang="en-GB" altLang="en-US" sz="120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Text Box 20">
              <a:extLst>
                <a:ext uri="{FF2B5EF4-FFF2-40B4-BE49-F238E27FC236}">
                  <a16:creationId xmlns:a16="http://schemas.microsoft.com/office/drawing/2014/main" id="{0AFF4683-2005-3A4D-88C0-BF3487FCB4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500" y="3232150"/>
              <a:ext cx="110648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3296" tIns="46648" rIns="93296" bIns="46648">
              <a:spAutoFit/>
            </a:bodyPr>
            <a:lstStyle>
              <a:lvl1pPr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147638" indent="-14605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301625" indent="-15240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441325" indent="-1381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593725" indent="-1508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0509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15081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19653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24225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Pct val="120000"/>
              </a:pPr>
              <a:r>
                <a:rPr lang="en-ZA" altLang="en-US" sz="1200">
                  <a:latin typeface="Tahoma" panose="020B0604030504040204" pitchFamily="34" charset="0"/>
                  <a:cs typeface="Tahoma" panose="020B0604030504040204" pitchFamily="34" charset="0"/>
                </a:rPr>
                <a:t>Outsourcing</a:t>
              </a:r>
              <a:endParaRPr lang="en-GB" altLang="en-US" sz="12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Text Box 21">
              <a:extLst>
                <a:ext uri="{FF2B5EF4-FFF2-40B4-BE49-F238E27FC236}">
                  <a16:creationId xmlns:a16="http://schemas.microsoft.com/office/drawing/2014/main" id="{31327ADE-6D59-D04D-8F59-91FE4A453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4538" y="3436938"/>
              <a:ext cx="10445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3296" tIns="46648" rIns="93296" bIns="46648">
              <a:spAutoFit/>
            </a:bodyPr>
            <a:lstStyle>
              <a:lvl1pPr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147638" indent="-14605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301625" indent="-15240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441325" indent="-1381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593725" indent="-1508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0509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15081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19653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24225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Pct val="120000"/>
              </a:pPr>
              <a:r>
                <a:rPr lang="en-ZA" altLang="en-US" sz="1200">
                  <a:latin typeface="Tahoma" panose="020B0604030504040204" pitchFamily="34" charset="0"/>
                  <a:cs typeface="Tahoma" panose="020B0604030504040204" pitchFamily="34" charset="0"/>
                </a:rPr>
                <a:t>Divestiture &amp; sale</a:t>
              </a:r>
              <a:endParaRPr lang="en-GB" altLang="en-US" sz="12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Text Box 22">
              <a:extLst>
                <a:ext uri="{FF2B5EF4-FFF2-40B4-BE49-F238E27FC236}">
                  <a16:creationId xmlns:a16="http://schemas.microsoft.com/office/drawing/2014/main" id="{891B3A45-AA02-3644-8605-E1044781EC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7775" y="4243388"/>
              <a:ext cx="1212850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3296" tIns="46648" rIns="93296" bIns="46648">
              <a:spAutoFit/>
            </a:bodyPr>
            <a:lstStyle>
              <a:lvl1pPr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147638" indent="-14605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301625" indent="-15240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441325" indent="-1381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593725" indent="-1508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0509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15081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19653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24225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Pct val="120000"/>
              </a:pPr>
              <a:r>
                <a:rPr lang="en-ZA" altLang="en-US" sz="1200">
                  <a:latin typeface="Tahoma" panose="020B0604030504040204" pitchFamily="34" charset="0"/>
                  <a:cs typeface="Tahoma" panose="020B0604030504040204" pitchFamily="34" charset="0"/>
                </a:rPr>
                <a:t>Strategic Equity Partnership (SEP) </a:t>
              </a:r>
              <a:endParaRPr lang="en-GB" altLang="en-US" sz="12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Text Box 23">
              <a:extLst>
                <a:ext uri="{FF2B5EF4-FFF2-40B4-BE49-F238E27FC236}">
                  <a16:creationId xmlns:a16="http://schemas.microsoft.com/office/drawing/2014/main" id="{DD125894-BE21-5845-BE3A-9297CECD52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913" y="5329238"/>
              <a:ext cx="895350" cy="639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3296" tIns="46648" rIns="93296" bIns="46648">
              <a:spAutoFit/>
            </a:bodyPr>
            <a:lstStyle>
              <a:lvl1pPr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147638" indent="-14605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301625" indent="-15240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441325" indent="-1381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593725" indent="-1508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0509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15081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19653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24225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Pct val="120000"/>
              </a:pPr>
              <a:r>
                <a:rPr lang="en-ZA" altLang="en-US" sz="1200">
                  <a:latin typeface="Tahoma" panose="020B0604030504040204" pitchFamily="34" charset="0"/>
                  <a:cs typeface="Tahoma" panose="020B0604030504040204" pitchFamily="34" charset="0"/>
                </a:rPr>
                <a:t>Joint Venture (JV)</a:t>
              </a:r>
              <a:endParaRPr lang="en-GB" altLang="en-US" sz="12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Text Box 24">
              <a:extLst>
                <a:ext uri="{FF2B5EF4-FFF2-40B4-BE49-F238E27FC236}">
                  <a16:creationId xmlns:a16="http://schemas.microsoft.com/office/drawing/2014/main" id="{99420255-B3C9-FB41-A417-943454B35E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8475" y="4433888"/>
              <a:ext cx="1046163" cy="549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3296" tIns="46648" rIns="93296" bIns="46648">
              <a:spAutoFit/>
            </a:bodyPr>
            <a:lstStyle>
              <a:lvl1pPr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147638" indent="-14605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301625" indent="-15240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441325" indent="-1381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593725" indent="-1508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0509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15081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19653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24225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Pct val="120000"/>
              </a:pPr>
              <a:r>
                <a:rPr lang="en-ZA" altLang="en-US" sz="1200">
                  <a:latin typeface="Tahoma" panose="020B0604030504040204" pitchFamily="34" charset="0"/>
                  <a:cs typeface="Tahoma" panose="020B0604030504040204" pitchFamily="34" charset="0"/>
                </a:rPr>
                <a:t>BOT/BOOT/</a:t>
              </a:r>
            </a:p>
            <a:p>
              <a:pPr>
                <a:spcBef>
                  <a:spcPct val="50000"/>
                </a:spcBef>
                <a:buSzPct val="120000"/>
              </a:pPr>
              <a:r>
                <a:rPr lang="en-ZA" altLang="en-US" sz="1200">
                  <a:latin typeface="Tahoma" panose="020B0604030504040204" pitchFamily="34" charset="0"/>
                  <a:cs typeface="Tahoma" panose="020B0604030504040204" pitchFamily="34" charset="0"/>
                </a:rPr>
                <a:t>FBOT</a:t>
              </a:r>
              <a:endParaRPr lang="en-GB" altLang="en-US" sz="12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Text Box 25">
              <a:extLst>
                <a:ext uri="{FF2B5EF4-FFF2-40B4-BE49-F238E27FC236}">
                  <a16:creationId xmlns:a16="http://schemas.microsoft.com/office/drawing/2014/main" id="{DECDC75C-FDCC-6E45-819B-BBAEE5E89C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2075" y="3971925"/>
              <a:ext cx="895350" cy="822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3296" tIns="46648" rIns="93296" bIns="46648">
              <a:spAutoFit/>
            </a:bodyPr>
            <a:lstStyle>
              <a:lvl1pPr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147638" indent="-14605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301625" indent="-15240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441325" indent="-1381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593725" indent="-1508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0509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15081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19653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24225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Pct val="120000"/>
              </a:pPr>
              <a:r>
                <a:rPr lang="en-ZA" altLang="en-US" sz="1200">
                  <a:latin typeface="Tahoma" panose="020B0604030504040204" pitchFamily="34" charset="0"/>
                  <a:cs typeface="Tahoma" panose="020B0604030504040204" pitchFamily="34" charset="0"/>
                </a:rPr>
                <a:t>Special Purpose Vehicle (SPV)</a:t>
              </a:r>
              <a:endParaRPr lang="en-GB" altLang="en-US" sz="12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Text Box 26">
              <a:extLst>
                <a:ext uri="{FF2B5EF4-FFF2-40B4-BE49-F238E27FC236}">
                  <a16:creationId xmlns:a16="http://schemas.microsoft.com/office/drawing/2014/main" id="{98CA5F4F-0F95-C44E-AD75-D82907F098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0988" y="5286375"/>
              <a:ext cx="1046162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3296" tIns="46648" rIns="93296" bIns="46648">
              <a:spAutoFit/>
            </a:bodyPr>
            <a:lstStyle>
              <a:lvl1pPr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147638" indent="-14605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301625" indent="-15240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441325" indent="-1381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593725" indent="-1508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0509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15081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19653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24225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Pct val="120000"/>
              </a:pPr>
              <a:r>
                <a:rPr lang="en-ZA" altLang="en-US" sz="1200">
                  <a:latin typeface="Tahoma" panose="020B0604030504040204" pitchFamily="34" charset="0"/>
                  <a:cs typeface="Tahoma" panose="020B0604030504040204" pitchFamily="34" charset="0"/>
                </a:rPr>
                <a:t>Privatisation</a:t>
              </a:r>
              <a:endParaRPr lang="en-GB" altLang="en-US" sz="12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Text Box 27">
              <a:extLst>
                <a:ext uri="{FF2B5EF4-FFF2-40B4-BE49-F238E27FC236}">
                  <a16:creationId xmlns:a16="http://schemas.microsoft.com/office/drawing/2014/main" id="{054670B7-5969-C54F-903E-46F985E711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4488" y="6370638"/>
              <a:ext cx="3746500" cy="3365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3296" tIns="46648" rIns="93296" bIns="46648">
              <a:spAutoFit/>
            </a:bodyPr>
            <a:lstStyle>
              <a:lvl1pPr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147638" indent="-14605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301625" indent="-152400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441325" indent="-1381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593725" indent="-150813" defTabSz="9334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10509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15081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19653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2422525" indent="-150813" defTabSz="9334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SzPct val="120000"/>
              </a:pPr>
              <a:r>
                <a:rPr lang="en-ZA" altLang="en-US" sz="1600" b="1">
                  <a:solidFill>
                    <a:srgbClr val="0000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PPP’s are but one form of PSP</a:t>
              </a:r>
              <a:endParaRPr lang="en-GB" altLang="en-US" sz="16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AutoShape 28">
              <a:extLst>
                <a:ext uri="{FF2B5EF4-FFF2-40B4-BE49-F238E27FC236}">
                  <a16:creationId xmlns:a16="http://schemas.microsoft.com/office/drawing/2014/main" id="{291E358D-C3B6-6245-8E04-45236D1A3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863" y="6338888"/>
              <a:ext cx="857250" cy="34766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83CA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" name="Text Box 30">
              <a:extLst>
                <a:ext uri="{FF2B5EF4-FFF2-40B4-BE49-F238E27FC236}">
                  <a16:creationId xmlns:a16="http://schemas.microsoft.com/office/drawing/2014/main" id="{0AA26D89-9D48-594F-A85E-6435CA4D44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088" y="2266950"/>
              <a:ext cx="229076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9779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defTabSz="9779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defTabSz="9779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defTabSz="9779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defTabSz="9779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defTabSz="9779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defTabSz="9779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defTabSz="9779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defTabSz="9779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ZA" altLang="en-US" sz="1600">
                  <a:solidFill>
                    <a:schemeClr val="tx2"/>
                  </a:solidFill>
                  <a:latin typeface="Calibri" panose="020F0502020204030204" pitchFamily="34" charset="0"/>
                </a:rPr>
                <a:t>Spectrum of PSP options</a:t>
              </a:r>
              <a:endParaRPr lang="en-GB" altLang="en-US" sz="160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4375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166DEB0-4E16-C742-B445-0713FE8469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9D9534-0B06-2547-93AD-1182D03522AB}" type="slidenum">
              <a:rPr lang="en-GB" altLang="en-US"/>
              <a:pPr/>
              <a:t>15</a:t>
            </a:fld>
            <a:endParaRPr lang="en-GB" altLang="en-US"/>
          </a:p>
        </p:txBody>
      </p:sp>
      <p:sp>
        <p:nvSpPr>
          <p:cNvPr id="252930" name="Rectangle 2">
            <a:extLst>
              <a:ext uri="{FF2B5EF4-FFF2-40B4-BE49-F238E27FC236}">
                <a16:creationId xmlns:a16="http://schemas.microsoft.com/office/drawing/2014/main" id="{3BECCFF0-519D-3D44-8E00-465690AFD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ZA" altLang="en-US"/>
              <a:t>Benefits of leveraging the private sector</a:t>
            </a:r>
            <a:endParaRPr lang="en-GB" altLang="en-US"/>
          </a:p>
        </p:txBody>
      </p:sp>
      <p:sp>
        <p:nvSpPr>
          <p:cNvPr id="252931" name="Rectangle 3">
            <a:extLst>
              <a:ext uri="{FF2B5EF4-FFF2-40B4-BE49-F238E27FC236}">
                <a16:creationId xmlns:a16="http://schemas.microsoft.com/office/drawing/2014/main" id="{2E556DA3-DF02-6F43-9C90-55D2B3FFFF4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59671" y="1312496"/>
            <a:ext cx="8779623" cy="3769549"/>
          </a:xfrm>
          <a:solidFill>
            <a:srgbClr val="DDDDDD"/>
          </a:solidFill>
        </p:spPr>
        <p:txBody>
          <a:bodyPr/>
          <a:lstStyle/>
          <a:p>
            <a:pPr lvl="1"/>
            <a:r>
              <a:rPr lang="en-ZA" altLang="en-US" sz="1727"/>
              <a:t>Fiscal relief; </a:t>
            </a:r>
          </a:p>
          <a:p>
            <a:pPr lvl="1"/>
            <a:r>
              <a:rPr lang="en-ZA" altLang="en-US" sz="1727"/>
              <a:t>Provision of investment capital;</a:t>
            </a:r>
          </a:p>
          <a:p>
            <a:pPr lvl="1"/>
            <a:r>
              <a:rPr lang="en-ZA" altLang="en-US" sz="1727"/>
              <a:t>Introduction of new technologies – such as Skiptainers and Bi-modal systems;</a:t>
            </a:r>
          </a:p>
          <a:p>
            <a:pPr lvl="1"/>
            <a:r>
              <a:rPr lang="en-ZA" altLang="en-US" sz="1727"/>
              <a:t>Improvements in quality of service;</a:t>
            </a:r>
          </a:p>
          <a:p>
            <a:pPr lvl="1"/>
            <a:r>
              <a:rPr lang="en-ZA" altLang="en-US" sz="1727"/>
              <a:t>Increased innovation;</a:t>
            </a:r>
          </a:p>
          <a:p>
            <a:pPr lvl="1"/>
            <a:r>
              <a:rPr lang="en-ZA" altLang="en-US" sz="1727"/>
              <a:t>Improved customer choice;</a:t>
            </a:r>
          </a:p>
          <a:p>
            <a:pPr lvl="1"/>
            <a:r>
              <a:rPr lang="en-ZA" altLang="en-US" sz="1727"/>
              <a:t>New investment to meet growing demand;</a:t>
            </a:r>
          </a:p>
          <a:p>
            <a:pPr lvl="1"/>
            <a:r>
              <a:rPr lang="en-ZA" altLang="en-US" sz="1727"/>
              <a:t>Broaden the freight rail industry cluster;</a:t>
            </a:r>
          </a:p>
          <a:p>
            <a:pPr lvl="1"/>
            <a:r>
              <a:rPr lang="en-ZA" altLang="en-US" sz="1727"/>
              <a:t>Increase specialisation in the rail freight sector;</a:t>
            </a:r>
          </a:p>
          <a:p>
            <a:pPr lvl="1"/>
            <a:r>
              <a:rPr lang="en-ZA" altLang="en-US" sz="1727"/>
              <a:t>Improve industry competiveness, profitability and attractiveness;</a:t>
            </a:r>
          </a:p>
          <a:p>
            <a:pPr lvl="1">
              <a:buFontTx/>
              <a:buNone/>
            </a:pPr>
            <a:endParaRPr lang="en-ZA" altLang="en-US" sz="1727"/>
          </a:p>
        </p:txBody>
      </p:sp>
    </p:spTree>
    <p:extLst>
      <p:ext uri="{BB962C8B-B14F-4D97-AF65-F5344CB8AC3E}">
        <p14:creationId xmlns:p14="http://schemas.microsoft.com/office/powerpoint/2010/main" val="513681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3BB211D-35B8-9A4F-86B3-C127F096C5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9D7F809-BED5-D84E-B131-790CF7D43BF8}" type="slidenum">
              <a:rPr lang="en-GB" altLang="en-US"/>
              <a:pPr/>
              <a:t>16</a:t>
            </a:fld>
            <a:endParaRPr lang="en-GB" altLang="en-US"/>
          </a:p>
        </p:txBody>
      </p:sp>
      <p:sp>
        <p:nvSpPr>
          <p:cNvPr id="254981" name="Rectangle 5">
            <a:extLst>
              <a:ext uri="{FF2B5EF4-FFF2-40B4-BE49-F238E27FC236}">
                <a16:creationId xmlns:a16="http://schemas.microsoft.com/office/drawing/2014/main" id="{C7F28FE5-FA4C-6147-8AD5-3EC8C387F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815" y="3282943"/>
            <a:ext cx="8986948" cy="334290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943"/>
          </a:p>
        </p:txBody>
      </p:sp>
      <p:sp>
        <p:nvSpPr>
          <p:cNvPr id="254980" name="Rectangle 4">
            <a:extLst>
              <a:ext uri="{FF2B5EF4-FFF2-40B4-BE49-F238E27FC236}">
                <a16:creationId xmlns:a16="http://schemas.microsoft.com/office/drawing/2014/main" id="{3E1D35F1-E763-3543-982B-C86CA1B57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815" y="1017786"/>
            <a:ext cx="8962960" cy="2090386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943"/>
          </a:p>
        </p:txBody>
      </p:sp>
      <p:sp>
        <p:nvSpPr>
          <p:cNvPr id="254978" name="Rectangle 2">
            <a:extLst>
              <a:ext uri="{FF2B5EF4-FFF2-40B4-BE49-F238E27FC236}">
                <a16:creationId xmlns:a16="http://schemas.microsoft.com/office/drawing/2014/main" id="{F9E52270-8DB3-A042-8049-DD1B203032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0913" y="436932"/>
            <a:ext cx="8800184" cy="335833"/>
          </a:xfrm>
        </p:spPr>
        <p:txBody>
          <a:bodyPr/>
          <a:lstStyle/>
          <a:p>
            <a:r>
              <a:rPr lang="en-ZA" altLang="en-US" sz="1835"/>
              <a:t>TFR criteria and conditions for PSP/PPP </a:t>
            </a:r>
          </a:p>
        </p:txBody>
      </p:sp>
      <p:sp>
        <p:nvSpPr>
          <p:cNvPr id="254979" name="Rectangle 3">
            <a:extLst>
              <a:ext uri="{FF2B5EF4-FFF2-40B4-BE49-F238E27FC236}">
                <a16:creationId xmlns:a16="http://schemas.microsoft.com/office/drawing/2014/main" id="{04F029E2-F1AD-AD48-9331-303665290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0913" y="971523"/>
            <a:ext cx="8800184" cy="5126587"/>
          </a:xfrm>
        </p:spPr>
        <p:txBody>
          <a:bodyPr/>
          <a:lstStyle/>
          <a:p>
            <a:pPr marL="387226" indent="-387226" defTabSz="966351"/>
            <a:r>
              <a:rPr lang="en-US" altLang="en-US" sz="1619" b="1" i="1">
                <a:solidFill>
                  <a:schemeClr val="bg1"/>
                </a:solidFill>
              </a:rPr>
              <a:t>Criteria</a:t>
            </a:r>
          </a:p>
          <a:p>
            <a:pPr marL="387226" indent="-387226" defTabSz="966351">
              <a:buFontTx/>
              <a:buChar char="•"/>
            </a:pPr>
            <a:r>
              <a:rPr lang="en-US" altLang="en-US" sz="1619">
                <a:solidFill>
                  <a:schemeClr val="bg1"/>
                </a:solidFill>
              </a:rPr>
              <a:t>Strategic fit</a:t>
            </a:r>
          </a:p>
          <a:p>
            <a:pPr marL="387226" indent="-387226" defTabSz="966351">
              <a:buFontTx/>
              <a:buChar char="•"/>
            </a:pPr>
            <a:r>
              <a:rPr lang="en-US" altLang="en-US" sz="1619">
                <a:solidFill>
                  <a:schemeClr val="bg1"/>
                </a:solidFill>
              </a:rPr>
              <a:t>Supporting growth portfolios i.e. Intermodal, Coal, Magnetite, etc. </a:t>
            </a:r>
          </a:p>
          <a:p>
            <a:pPr marL="387226" indent="-387226" defTabSz="966351">
              <a:buFontTx/>
              <a:buChar char="•"/>
            </a:pPr>
            <a:r>
              <a:rPr lang="en-US" altLang="en-US" sz="1619">
                <a:solidFill>
                  <a:schemeClr val="bg1"/>
                </a:solidFill>
              </a:rPr>
              <a:t>Supporting national imperative, i.e. road to rail projects</a:t>
            </a:r>
          </a:p>
          <a:p>
            <a:pPr marL="387226" indent="-387226" defTabSz="966351">
              <a:buFontTx/>
              <a:buChar char="•"/>
            </a:pPr>
            <a:r>
              <a:rPr lang="en-US" altLang="en-US" sz="1619">
                <a:solidFill>
                  <a:schemeClr val="bg1"/>
                </a:solidFill>
              </a:rPr>
              <a:t>Value for Money</a:t>
            </a:r>
          </a:p>
          <a:p>
            <a:pPr marL="387226" indent="-387226" defTabSz="966351">
              <a:buFontTx/>
              <a:buChar char="•"/>
            </a:pPr>
            <a:r>
              <a:rPr lang="en-US" altLang="en-US" sz="1619">
                <a:solidFill>
                  <a:schemeClr val="bg1"/>
                </a:solidFill>
              </a:rPr>
              <a:t>Balancing of Risk</a:t>
            </a:r>
          </a:p>
          <a:p>
            <a:pPr marL="387226" indent="-387226" defTabSz="966351"/>
            <a:endParaRPr lang="en-US" altLang="en-US" sz="1619"/>
          </a:p>
          <a:p>
            <a:pPr marL="387226" indent="-387226" defTabSz="966351"/>
            <a:r>
              <a:rPr lang="en-ZA" altLang="en-US" sz="1619" b="1" i="1"/>
              <a:t>Conditions</a:t>
            </a:r>
          </a:p>
          <a:p>
            <a:pPr marL="387226" indent="-387226" defTabSz="966351">
              <a:buFontTx/>
              <a:buChar char="•"/>
            </a:pPr>
            <a:r>
              <a:rPr lang="en-ZA" altLang="en-US" sz="1619"/>
              <a:t>Customer / Industry willingness to contract long term</a:t>
            </a:r>
          </a:p>
          <a:p>
            <a:pPr marL="387226" indent="-387226" defTabSz="966351">
              <a:buFontTx/>
              <a:buChar char="•"/>
            </a:pPr>
            <a:r>
              <a:rPr lang="en-ZA" altLang="en-US" sz="1619"/>
              <a:t>Contractual guarantees should overlap asset repayment guarantees </a:t>
            </a:r>
          </a:p>
          <a:p>
            <a:pPr marL="387226" indent="-387226" defTabSz="966351">
              <a:buFontTx/>
              <a:buChar char="•"/>
            </a:pPr>
            <a:r>
              <a:rPr lang="en-ZA" altLang="en-US" sz="1619"/>
              <a:t>Customer / Industry invests in loading / off loading facilities</a:t>
            </a:r>
          </a:p>
          <a:p>
            <a:pPr marL="387226" indent="-387226" defTabSz="966351">
              <a:buFontTx/>
              <a:buChar char="•"/>
            </a:pPr>
            <a:r>
              <a:rPr lang="en-ZA" altLang="en-US" sz="1619"/>
              <a:t>Schedules aligned to strategy of scheduled, predictable and reliable railways </a:t>
            </a:r>
          </a:p>
          <a:p>
            <a:pPr marL="387226" indent="-387226" defTabSz="966351">
              <a:buFontTx/>
              <a:buChar char="•"/>
            </a:pPr>
            <a:r>
              <a:rPr lang="en-ZA" altLang="en-US" sz="1619"/>
              <a:t>Value for money proposition for both parties</a:t>
            </a:r>
          </a:p>
          <a:p>
            <a:pPr marL="387226" indent="-387226" defTabSz="966351">
              <a:buFontTx/>
              <a:buChar char="•"/>
            </a:pPr>
            <a:r>
              <a:rPr lang="en-ZA" altLang="en-US" sz="1619"/>
              <a:t>Balancing of risks in terms of market risks, capacity guarantees, volume guarantees, etc.</a:t>
            </a:r>
          </a:p>
          <a:p>
            <a:pPr marL="387226" indent="-387226" defTabSz="966351">
              <a:buFontTx/>
              <a:buChar char="•"/>
            </a:pPr>
            <a:r>
              <a:rPr lang="en-ZA" altLang="en-US" sz="1619"/>
              <a:t>TFR’s capacity guarantees can be provided</a:t>
            </a:r>
          </a:p>
          <a:p>
            <a:pPr marL="387226" indent="-387226" defTabSz="966351">
              <a:buFontTx/>
              <a:buChar char="•"/>
            </a:pPr>
            <a:r>
              <a:rPr lang="en-ZA" altLang="en-US" sz="1619"/>
              <a:t>Supporting BEE initiatives – coal and manganese examples</a:t>
            </a:r>
            <a:endParaRPr lang="en-US" altLang="en-US" sz="1619"/>
          </a:p>
        </p:txBody>
      </p:sp>
    </p:spTree>
    <p:extLst>
      <p:ext uri="{BB962C8B-B14F-4D97-AF65-F5344CB8AC3E}">
        <p14:creationId xmlns:p14="http://schemas.microsoft.com/office/powerpoint/2010/main" val="1085130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276201-B97E-3743-8D17-A0287FD90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GB" dirty="0"/>
              <a:t>Ownership of wagons</a:t>
            </a:r>
          </a:p>
          <a:p>
            <a:pPr>
              <a:lnSpc>
                <a:spcPct val="200000"/>
              </a:lnSpc>
            </a:pPr>
            <a:r>
              <a:rPr lang="en-GB" dirty="0"/>
              <a:t>Long term lease of wagons</a:t>
            </a:r>
          </a:p>
          <a:p>
            <a:pPr>
              <a:lnSpc>
                <a:spcPct val="200000"/>
              </a:lnSpc>
            </a:pPr>
            <a:r>
              <a:rPr lang="en-GB" dirty="0"/>
              <a:t>BOT of new freight terminals</a:t>
            </a:r>
          </a:p>
          <a:p>
            <a:pPr>
              <a:lnSpc>
                <a:spcPct val="200000"/>
              </a:lnSpc>
            </a:pPr>
            <a:r>
              <a:rPr lang="en-GB" dirty="0"/>
              <a:t>Existing Terminals</a:t>
            </a:r>
          </a:p>
          <a:p>
            <a:pPr>
              <a:lnSpc>
                <a:spcPct val="200000"/>
              </a:lnSpc>
            </a:pPr>
            <a:r>
              <a:rPr lang="en-GB" dirty="0"/>
              <a:t>Tramming activities</a:t>
            </a:r>
          </a:p>
          <a:p>
            <a:pPr>
              <a:lnSpc>
                <a:spcPct val="200000"/>
              </a:lnSpc>
            </a:pPr>
            <a:r>
              <a:rPr lang="en-GB" dirty="0"/>
              <a:t>Branch Line Concessions</a:t>
            </a:r>
          </a:p>
          <a:p>
            <a:pPr>
              <a:lnSpc>
                <a:spcPct val="200000"/>
              </a:lnSpc>
            </a:pPr>
            <a:r>
              <a:rPr lang="en-GB" dirty="0"/>
              <a:t>Potential Key network concessions</a:t>
            </a:r>
          </a:p>
          <a:p>
            <a:pPr>
              <a:lnSpc>
                <a:spcPct val="200000"/>
              </a:lnSpc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0838CC-108D-DB40-AF17-1C0AB8373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PSP Opportunities being explored and being implemented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39E28-BC53-E44B-BF2E-74194B22C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55277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B9D28-CFA4-5E4D-AA8D-982CB7106C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Branch Line Strategy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49029-CD00-3B49-B076-061C1E049C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As approved by the Board of Directors and the Minister of Public Enterprises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8FEB2-FC40-DA44-B55F-74E49F674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0E0D16-8200-42A6-8B39-7BD08482EACF}" type="slidenum">
              <a:rPr lang="en-ZA" smtClean="0"/>
              <a:pPr/>
              <a:t>18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89FE3-2962-F84D-B798-E82883DD3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35802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409FEB-8F4B-D346-8960-6F5B6E96B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RFP Competitive Process</a:t>
            </a:r>
          </a:p>
          <a:p>
            <a:pPr lvl="1"/>
            <a:r>
              <a:rPr lang="en-GB" dirty="0"/>
              <a:t>Decision was taken to only start with the Belmond Douglas railway concession</a:t>
            </a:r>
          </a:p>
          <a:p>
            <a:pPr lvl="1"/>
            <a:r>
              <a:rPr lang="en-GB" dirty="0"/>
              <a:t>5 parties purchased the tender documents by the end of the deadline to participate</a:t>
            </a:r>
          </a:p>
          <a:p>
            <a:pPr lvl="1"/>
            <a:r>
              <a:rPr lang="en-GB" dirty="0"/>
              <a:t>2 additional parties requested permission to participate but was denied due to the rules of the RFP as published</a:t>
            </a:r>
          </a:p>
          <a:p>
            <a:pPr lvl="1"/>
            <a:r>
              <a:rPr lang="en-GB" dirty="0"/>
              <a:t>Only 1 of the parties submitted a formal response to the RFP</a:t>
            </a:r>
          </a:p>
          <a:p>
            <a:pPr lvl="1"/>
            <a:r>
              <a:rPr lang="en-GB" dirty="0"/>
              <a:t>After due-diligence Transnet disqualified the bid as the minimum requirements as per the RFP process was not submitted by the respondent</a:t>
            </a:r>
          </a:p>
          <a:p>
            <a:pPr lvl="1"/>
            <a:r>
              <a:rPr lang="en-GB" dirty="0"/>
              <a:t>The bidder was informed that the bid was not successful</a:t>
            </a:r>
          </a:p>
          <a:p>
            <a:pPr lvl="1"/>
            <a:endParaRPr lang="en-GB" dirty="0"/>
          </a:p>
          <a:p>
            <a:r>
              <a:rPr lang="en-GB" dirty="0"/>
              <a:t>Unsolicited Concessions</a:t>
            </a:r>
          </a:p>
          <a:p>
            <a:pPr lvl="1"/>
            <a:r>
              <a:rPr lang="en-GB" dirty="0"/>
              <a:t>3 requests were received in terms of the Transnet PSP policy provisions</a:t>
            </a:r>
          </a:p>
          <a:p>
            <a:pPr lvl="1"/>
            <a:r>
              <a:rPr lang="en-GB" dirty="0"/>
              <a:t>All 3 requests were approved by the Board of Directors after a full due-diligence</a:t>
            </a:r>
          </a:p>
          <a:p>
            <a:pPr lvl="1"/>
            <a:r>
              <a:rPr lang="en-GB" dirty="0"/>
              <a:t>The Minister of Public Enterprises after consultation with National Treasury approved the 3 concessions in terms of the Public Finance Management Act.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39EA28-04CD-E240-8D47-49DB3F225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happened since the last presentations?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41860F-B5FE-7A4E-ADBB-BF5F64830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93911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A2BA45-0014-E441-82C3-2D2523E77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Transnet as an integrated Logistics company operates freight rail networks, pipeline networks, Ports and Port Terminals and Manufacturing.</a:t>
            </a:r>
          </a:p>
          <a:p>
            <a:r>
              <a:rPr lang="en-US" dirty="0"/>
              <a:t>Revenue of R72.9 billion</a:t>
            </a:r>
          </a:p>
          <a:p>
            <a:r>
              <a:rPr lang="en-US" dirty="0"/>
              <a:t>Operating Expenses of R40.4 billion</a:t>
            </a:r>
          </a:p>
          <a:p>
            <a:r>
              <a:rPr lang="en-US" dirty="0"/>
              <a:t>EBITDA of R32,5 billion with a margin of 44.6%</a:t>
            </a:r>
          </a:p>
          <a:p>
            <a:r>
              <a:rPr lang="en-US" dirty="0"/>
              <a:t>Net Profit after tax and interest of R4.9 billion</a:t>
            </a:r>
          </a:p>
          <a:p>
            <a:r>
              <a:rPr lang="en-US" dirty="0"/>
              <a:t>Capital Investment in 2017/18 of R21.8 billion with investment over past 6 years of R165.6 b</a:t>
            </a:r>
          </a:p>
          <a:p>
            <a:r>
              <a:rPr lang="en-US" dirty="0"/>
              <a:t>2.9% of personnel costs involved in training with the focus on Artisans, Engineers and Engineering Technicians</a:t>
            </a:r>
          </a:p>
          <a:p>
            <a:r>
              <a:rPr lang="en-US" dirty="0"/>
              <a:t>B-BBEE spend of R25.8 billion or 86.9% of measured procurement spend</a:t>
            </a:r>
          </a:p>
          <a:p>
            <a:r>
              <a:rPr lang="en-US" dirty="0"/>
              <a:t>Rail Volumes:</a:t>
            </a:r>
          </a:p>
          <a:p>
            <a:pPr lvl="1"/>
            <a:r>
              <a:rPr lang="en-US" dirty="0"/>
              <a:t>General Freight 90.8 million tons (3.2% increase)</a:t>
            </a:r>
          </a:p>
          <a:p>
            <a:pPr lvl="1"/>
            <a:r>
              <a:rPr lang="en-US" dirty="0"/>
              <a:t>Coal Export 77.0 million tons (13.1% increase)</a:t>
            </a:r>
          </a:p>
          <a:p>
            <a:pPr lvl="1"/>
            <a:r>
              <a:rPr lang="en-US" dirty="0"/>
              <a:t>Iron Ore 58.5 million tons (7.7% increase)</a:t>
            </a:r>
          </a:p>
          <a:p>
            <a:pPr lvl="1"/>
            <a:r>
              <a:rPr lang="en-US" dirty="0"/>
              <a:t>Total Rail 226.3 million tons (7.6% increase)</a:t>
            </a:r>
          </a:p>
          <a:p>
            <a:pPr lvl="1"/>
            <a:r>
              <a:rPr lang="en-US" dirty="0"/>
              <a:t>Containers through ports 4.664 million TEU (3.6% increase)</a:t>
            </a:r>
          </a:p>
          <a:p>
            <a:pPr marL="400964" lvl="1" indent="0">
              <a:buNone/>
            </a:pPr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CD99F9-B7B6-0448-9773-C0C23DF34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Transnet Overview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3DA62-FC10-A441-8375-AC04F79DDD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24857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9A7AB4-650C-D04A-B2C0-0F90331AD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Concession opportunities fully approved by the Board of Directors and the Minister in terms of the PFMA</a:t>
            </a:r>
          </a:p>
          <a:p>
            <a:r>
              <a:rPr lang="en-US" dirty="0"/>
              <a:t>All Concession Agreements have been signed</a:t>
            </a:r>
          </a:p>
          <a:p>
            <a:r>
              <a:rPr lang="en-US" dirty="0"/>
              <a:t>Award letters with the signed Concession Agreements were forwarded to the Concession companies in June 2018</a:t>
            </a:r>
          </a:p>
          <a:p>
            <a:r>
              <a:rPr lang="en-US" dirty="0"/>
              <a:t>Process to conclude all </a:t>
            </a:r>
            <a:r>
              <a:rPr lang="en-US" dirty="0" err="1"/>
              <a:t>anciliary</a:t>
            </a:r>
            <a:r>
              <a:rPr lang="en-US" dirty="0"/>
              <a:t> agreements and schedules have now commenced:</a:t>
            </a:r>
          </a:p>
          <a:p>
            <a:pPr lvl="1"/>
            <a:r>
              <a:rPr lang="en-US" dirty="0"/>
              <a:t>Commercial Agreement</a:t>
            </a:r>
          </a:p>
          <a:p>
            <a:pPr lvl="1"/>
            <a:r>
              <a:rPr lang="en-US" dirty="0"/>
              <a:t>Operations and Management Agreements</a:t>
            </a:r>
          </a:p>
          <a:p>
            <a:pPr lvl="1"/>
            <a:r>
              <a:rPr lang="en-US" dirty="0"/>
              <a:t>Access Agreement</a:t>
            </a:r>
          </a:p>
          <a:p>
            <a:pPr lvl="1"/>
            <a:r>
              <a:rPr lang="en-US" dirty="0"/>
              <a:t>Safety Interface Agreement</a:t>
            </a:r>
          </a:p>
          <a:p>
            <a:pPr lvl="1"/>
            <a:r>
              <a:rPr lang="en-US" dirty="0"/>
              <a:t>Land lease agreements</a:t>
            </a:r>
          </a:p>
          <a:p>
            <a:pPr lvl="1"/>
            <a:r>
              <a:rPr lang="en-US" dirty="0"/>
              <a:t>Property identification and schedule</a:t>
            </a:r>
          </a:p>
          <a:p>
            <a:pPr lvl="1"/>
            <a:r>
              <a:rPr lang="en-US" dirty="0"/>
              <a:t>Condition of railway line and assets – schedule</a:t>
            </a:r>
          </a:p>
          <a:p>
            <a:pPr lvl="1"/>
            <a:r>
              <a:rPr lang="en-US" dirty="0"/>
              <a:t>Rolling stock lists – locomotives, wagons and coaches included in the Concession </a:t>
            </a:r>
          </a:p>
          <a:p>
            <a:r>
              <a:rPr lang="en-US" dirty="0"/>
              <a:t>Expected time to conclude – 6 months to 12 months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98B9D7-0D6C-AE41-84D8-AC7234498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Approved Concessions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AFACE-194E-5E47-A604-6718535A70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69202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056307-BBE4-1441-9CD6-E6214F5BD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Will be first concession to reach closing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Will add traffic to the Cape Town main line</a:t>
            </a:r>
          </a:p>
          <a:p>
            <a:pPr lvl="1"/>
            <a:r>
              <a:rPr lang="en-US" dirty="0"/>
              <a:t>Fruit to the Port of Cape Town</a:t>
            </a:r>
          </a:p>
          <a:p>
            <a:pPr lvl="1"/>
            <a:r>
              <a:rPr lang="en-US" dirty="0"/>
              <a:t>Fruit and Juice to Johannesburg</a:t>
            </a:r>
          </a:p>
          <a:p>
            <a:pPr lvl="1"/>
            <a:r>
              <a:rPr lang="en-US" dirty="0"/>
              <a:t>Coal from Johannesburg to Ceres</a:t>
            </a:r>
          </a:p>
          <a:p>
            <a:pPr lvl="1"/>
            <a:r>
              <a:rPr lang="en-US" dirty="0"/>
              <a:t>Potatoes and Onions to Johannesburg</a:t>
            </a:r>
          </a:p>
          <a:p>
            <a:pPr lvl="1"/>
            <a:r>
              <a:rPr lang="en-US" dirty="0"/>
              <a:t>Packing material from Worcester to Ceres</a:t>
            </a:r>
          </a:p>
          <a:p>
            <a:r>
              <a:rPr lang="en-US" dirty="0"/>
              <a:t>Tourism development will add tourism trains on the network</a:t>
            </a:r>
          </a:p>
          <a:p>
            <a:endParaRPr lang="en-US" dirty="0"/>
          </a:p>
          <a:p>
            <a:r>
              <a:rPr lang="en-US" dirty="0"/>
              <a:t>Concessionaire will receive as part of the concession:</a:t>
            </a:r>
          </a:p>
          <a:p>
            <a:pPr lvl="1"/>
            <a:r>
              <a:rPr lang="en-US" dirty="0"/>
              <a:t>4 diesel locomotives</a:t>
            </a:r>
          </a:p>
          <a:p>
            <a:pPr lvl="1"/>
            <a:r>
              <a:rPr lang="en-US" dirty="0"/>
              <a:t>4 class 38 locomotives</a:t>
            </a:r>
          </a:p>
          <a:p>
            <a:pPr lvl="1"/>
            <a:r>
              <a:rPr lang="en-US" dirty="0"/>
              <a:t>160 SMLJ wagons</a:t>
            </a:r>
          </a:p>
          <a:p>
            <a:pPr lvl="1"/>
            <a:r>
              <a:rPr lang="en-US" dirty="0"/>
              <a:t>Heritage assets – Red Devil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17E958-26C4-614C-95B7-06AC7C2B8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Wolseley Prince Alfred Hamlet (Ceres Concession)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750A1-E5A9-B648-8374-62B1D072C3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32995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6C3F1B-338C-2B41-8FC5-DC7E2DBC1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Conclusion of Commercial agreements with rates will be biggest challenge</a:t>
            </a:r>
          </a:p>
          <a:p>
            <a:endParaRPr lang="en-US" dirty="0"/>
          </a:p>
          <a:p>
            <a:r>
              <a:rPr lang="en-US" dirty="0"/>
              <a:t>Will add traffic on the East London main line </a:t>
            </a:r>
          </a:p>
          <a:p>
            <a:pPr lvl="1"/>
            <a:r>
              <a:rPr lang="en-US" dirty="0"/>
              <a:t>Increase from current 30 loaded wagons between Queenstown and East London per week to more than 150 loaded wagons per week – significant densification that will assist in reducing cost.</a:t>
            </a:r>
          </a:p>
          <a:p>
            <a:pPr lvl="1"/>
            <a:r>
              <a:rPr lang="en-US" dirty="0"/>
              <a:t>Traffic will flow to and from Gauteng and to and from Cape Town</a:t>
            </a:r>
          </a:p>
          <a:p>
            <a:pPr lvl="1"/>
            <a:r>
              <a:rPr lang="en-US" dirty="0"/>
              <a:t>Possibility for traffic to and from Port Elizabeth</a:t>
            </a:r>
          </a:p>
          <a:p>
            <a:pPr lvl="1"/>
            <a:endParaRPr lang="en-US" dirty="0"/>
          </a:p>
          <a:p>
            <a:r>
              <a:rPr lang="en-US" dirty="0"/>
              <a:t>Property identification with issues with old TBVC states being addressed between TFR and TP</a:t>
            </a:r>
          </a:p>
          <a:p>
            <a:endParaRPr lang="en-US" dirty="0"/>
          </a:p>
          <a:p>
            <a:r>
              <a:rPr lang="en-US" dirty="0"/>
              <a:t>Concession will receive following assets:</a:t>
            </a:r>
          </a:p>
          <a:p>
            <a:pPr lvl="1"/>
            <a:r>
              <a:rPr lang="en-US" dirty="0"/>
              <a:t>4 diesel locomotives</a:t>
            </a:r>
          </a:p>
          <a:p>
            <a:pPr lvl="1"/>
            <a:r>
              <a:rPr lang="en-US" dirty="0"/>
              <a:t>160 SMLJ wagons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E8E344-2CA7-5742-AE89-32F3E2DC3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Amabele</a:t>
            </a:r>
            <a:r>
              <a:rPr lang="en-US" dirty="0"/>
              <a:t> – Umtata Concession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7D4447-25EC-134B-8C63-3B1127EE1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78933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DE6B4E-3E0A-994D-AE6B-CAABF5AAE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initially not on freight but on:</a:t>
            </a:r>
          </a:p>
          <a:p>
            <a:pPr lvl="1"/>
            <a:r>
              <a:rPr lang="en-US" dirty="0"/>
              <a:t>Property development</a:t>
            </a:r>
          </a:p>
          <a:p>
            <a:pPr lvl="1"/>
            <a:r>
              <a:rPr lang="en-US" dirty="0"/>
              <a:t>Optic </a:t>
            </a:r>
            <a:r>
              <a:rPr lang="en-US" dirty="0" err="1"/>
              <a:t>Fibre</a:t>
            </a:r>
            <a:endParaRPr lang="en-US" dirty="0"/>
          </a:p>
          <a:p>
            <a:pPr lvl="1"/>
            <a:r>
              <a:rPr lang="en-US" dirty="0"/>
              <a:t>Tourism potential with cycle routes</a:t>
            </a:r>
          </a:p>
          <a:p>
            <a:pPr lvl="1"/>
            <a:r>
              <a:rPr lang="en-US" dirty="0"/>
              <a:t>Municipal waste treatment plant</a:t>
            </a:r>
          </a:p>
          <a:p>
            <a:pPr lvl="1"/>
            <a:endParaRPr lang="en-US" dirty="0"/>
          </a:p>
          <a:p>
            <a:r>
              <a:rPr lang="en-US" dirty="0"/>
              <a:t>Later focus on freight:</a:t>
            </a:r>
          </a:p>
          <a:p>
            <a:pPr lvl="1"/>
            <a:r>
              <a:rPr lang="en-US" dirty="0"/>
              <a:t>Municipal waste to </a:t>
            </a:r>
            <a:r>
              <a:rPr lang="en-US" dirty="0" err="1"/>
              <a:t>Alicedale</a:t>
            </a:r>
            <a:r>
              <a:rPr lang="en-US" dirty="0"/>
              <a:t> from Grahamstown but also bigger Eastern Cape (Port Elizabeth, East London etc.)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6F1028-52F6-1842-9C60-FDCE5EC67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Alicedale</a:t>
            </a:r>
            <a:r>
              <a:rPr lang="en-US" dirty="0"/>
              <a:t> – Port Alfred (Grahamstown Concession)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AC32DB-55AF-FF42-AE92-0EBC3E5FEB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1297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F779F0-DD49-9848-B4CB-6436A1485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TFR received proposals and this will be put forward for approval as unsolicited approaches</a:t>
            </a:r>
          </a:p>
          <a:p>
            <a:pPr lvl="1"/>
            <a:r>
              <a:rPr lang="en-US" dirty="0"/>
              <a:t>George Knysna Railway Line</a:t>
            </a:r>
          </a:p>
          <a:p>
            <a:pPr lvl="1"/>
            <a:r>
              <a:rPr lang="en-US" dirty="0"/>
              <a:t>Cookhouse Blaney Railway Line</a:t>
            </a:r>
          </a:p>
          <a:p>
            <a:pPr lvl="1"/>
            <a:r>
              <a:rPr lang="en-US" dirty="0"/>
              <a:t>Xanadu Station to </a:t>
            </a:r>
            <a:r>
              <a:rPr lang="en-US" dirty="0" err="1"/>
              <a:t>Nefdt</a:t>
            </a:r>
            <a:r>
              <a:rPr lang="en-US" dirty="0"/>
              <a:t> Station (Jasmyn to </a:t>
            </a:r>
            <a:r>
              <a:rPr lang="en-US" dirty="0" err="1"/>
              <a:t>Peaconwood</a:t>
            </a:r>
            <a:r>
              <a:rPr lang="en-US" dirty="0"/>
              <a:t> on Hercules </a:t>
            </a:r>
            <a:r>
              <a:rPr lang="en-US" dirty="0" err="1"/>
              <a:t>Magalies</a:t>
            </a:r>
            <a:r>
              <a:rPr lang="en-US" dirty="0"/>
              <a:t> Railway Line)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Approval process:</a:t>
            </a:r>
          </a:p>
          <a:p>
            <a:pPr lvl="1"/>
            <a:r>
              <a:rPr lang="en-US" dirty="0"/>
              <a:t>Transnet Freight Rail EXCO to support and recommend</a:t>
            </a:r>
          </a:p>
          <a:p>
            <a:pPr lvl="1"/>
            <a:r>
              <a:rPr lang="en-US" dirty="0"/>
              <a:t>Group Leadership to support and recommend</a:t>
            </a:r>
          </a:p>
          <a:p>
            <a:pPr lvl="1"/>
            <a:r>
              <a:rPr lang="en-US" dirty="0"/>
              <a:t>Board of Directors to approve subject to Ministerial approval in terms of the PFMA</a:t>
            </a:r>
          </a:p>
          <a:p>
            <a:pPr lvl="1"/>
            <a:r>
              <a:rPr lang="en-US" dirty="0"/>
              <a:t>Minister of Public Enterprises approve in terms of the PFMA after consultation with Treasury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0FDE27-D69E-8646-808C-973C712DC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Unsolicited Approaches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6B982F-C21B-B649-9CFB-5F2759594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46399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D863A4-BA32-B443-96AE-0F31E8BE3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Intend to launch a RFP process in September 2018 </a:t>
            </a:r>
          </a:p>
          <a:p>
            <a:endParaRPr lang="en-US" dirty="0"/>
          </a:p>
          <a:p>
            <a:r>
              <a:rPr lang="en-US" dirty="0"/>
              <a:t>Public process </a:t>
            </a:r>
          </a:p>
          <a:p>
            <a:endParaRPr lang="en-US" dirty="0"/>
          </a:p>
          <a:p>
            <a:r>
              <a:rPr lang="en-US" dirty="0"/>
              <a:t>Competitive bid</a:t>
            </a:r>
          </a:p>
          <a:p>
            <a:endParaRPr lang="en-US" dirty="0"/>
          </a:p>
          <a:p>
            <a:r>
              <a:rPr lang="en-US" dirty="0"/>
              <a:t>Agreement with DPE that lines will be put forward in a RFP process</a:t>
            </a:r>
          </a:p>
          <a:p>
            <a:endParaRPr lang="en-US" dirty="0"/>
          </a:p>
          <a:p>
            <a:pPr lvl="1"/>
            <a:r>
              <a:rPr lang="en-US" dirty="0" err="1"/>
              <a:t>Pienaarsrivier</a:t>
            </a:r>
            <a:r>
              <a:rPr lang="en-US" dirty="0"/>
              <a:t> to Marble Hall</a:t>
            </a:r>
          </a:p>
          <a:p>
            <a:pPr lvl="1"/>
            <a:r>
              <a:rPr lang="en-US" dirty="0"/>
              <a:t>Belmond to Douglas</a:t>
            </a:r>
          </a:p>
          <a:p>
            <a:pPr lvl="1"/>
            <a:r>
              <a:rPr lang="en-US" dirty="0"/>
              <a:t>Addo to Kirkwood </a:t>
            </a:r>
          </a:p>
          <a:p>
            <a:pPr lvl="1"/>
            <a:r>
              <a:rPr lang="en-US" dirty="0"/>
              <a:t>Port Elizabeth to </a:t>
            </a:r>
            <a:r>
              <a:rPr lang="en-US" dirty="0" err="1"/>
              <a:t>Avontuur</a:t>
            </a:r>
            <a:r>
              <a:rPr lang="en-US" dirty="0"/>
              <a:t> Narrow Gauge Line</a:t>
            </a:r>
          </a:p>
          <a:p>
            <a:pPr lvl="1"/>
            <a:endParaRPr lang="en-US" dirty="0"/>
          </a:p>
          <a:p>
            <a:r>
              <a:rPr lang="en-US" dirty="0"/>
              <a:t>Sterkstroom to Maclear Railway Line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4A7845-53FA-8747-85DA-6CE238E55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RFP process for concessions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8EC203-FB3C-7F44-80E6-2B791A92FA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95285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065590" y="2589205"/>
            <a:ext cx="8567632" cy="1117482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br>
              <a:rPr lang="en-GB" sz="2315" dirty="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br>
              <a:rPr lang="en-GB" sz="2315" dirty="0">
                <a:solidFill>
                  <a:srgbClr val="59595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GB" sz="2425" b="1" dirty="0">
                <a:solidFill>
                  <a:srgbClr val="F681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br>
              <a:rPr lang="en-GB" sz="2425" b="1" dirty="0">
                <a:solidFill>
                  <a:srgbClr val="F681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br>
              <a:rPr lang="en-GB" sz="2425" b="1" dirty="0">
                <a:solidFill>
                  <a:srgbClr val="F681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GB" sz="2425" b="1" dirty="0">
                <a:solidFill>
                  <a:srgbClr val="F681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Draft Branchline Strategy Presentation</a:t>
            </a:r>
            <a:br>
              <a:rPr lang="en-GB" sz="2425" b="1" dirty="0">
                <a:solidFill>
                  <a:srgbClr val="F681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GB" sz="2425" b="1" dirty="0">
                <a:solidFill>
                  <a:srgbClr val="F681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                         Steering Committee Session</a:t>
            </a:r>
            <a:br>
              <a:rPr lang="en-GB" sz="2425" b="1" dirty="0">
                <a:solidFill>
                  <a:srgbClr val="F681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br>
              <a:rPr lang="en-GB" sz="2425" b="1" dirty="0">
                <a:solidFill>
                  <a:srgbClr val="F681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br>
              <a:rPr lang="en-GB" sz="2535" b="1" dirty="0">
                <a:solidFill>
                  <a:srgbClr val="F681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br>
              <a:rPr lang="en-GB" sz="2535" b="1" dirty="0">
                <a:solidFill>
                  <a:srgbClr val="F681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GB" sz="2976" b="1" dirty="0">
                <a:solidFill>
                  <a:srgbClr val="F681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22 September 2016                                                 </a:t>
            </a:r>
            <a:endParaRPr lang="en-GB" sz="2976" i="1" dirty="0">
              <a:solidFill>
                <a:srgbClr val="7F7F7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5123" name="Picture 2" descr="TestEmblem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16352" y="1240697"/>
            <a:ext cx="3016870" cy="11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/>
          <p:nvPr>
            <p:custDataLst>
              <p:tags r:id="rId4"/>
            </p:custDataLst>
          </p:nvPr>
        </p:nvCxnSpPr>
        <p:spPr>
          <a:xfrm>
            <a:off x="1060341" y="4891040"/>
            <a:ext cx="8572881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FD05A3E-36CB-7A4F-B7ED-FDF57EAB61D2}"/>
              </a:ext>
            </a:extLst>
          </p:cNvPr>
          <p:cNvSpPr txBox="1"/>
          <p:nvPr/>
        </p:nvSpPr>
        <p:spPr>
          <a:xfrm>
            <a:off x="1060341" y="5272088"/>
            <a:ext cx="8572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Waiting since October 2016 for a time to present to Cabinet to ensure acceptance of the Branch Line Strategy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9C1899-EB2E-1B4A-B73C-01080D372B7E}"/>
              </a:ext>
            </a:extLst>
          </p:cNvPr>
          <p:cNvSpPr txBox="1"/>
          <p:nvPr/>
        </p:nvSpPr>
        <p:spPr>
          <a:xfrm>
            <a:off x="485775" y="328613"/>
            <a:ext cx="885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Inter-ministerial Committee on a new Branch Line Strategy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0846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B745E-7F9D-004D-8875-6B5B2C8662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 to Rail strategy and collaboration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AD375-727C-474B-BEE0-13F2C9485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0E0D16-8200-42A6-8B39-7BD08482EACF}" type="slidenum">
              <a:rPr lang="en-ZA" smtClean="0"/>
              <a:pPr/>
              <a:t>27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496C8-4182-2440-983A-62F9F73A32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85043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6C1460-E3F3-C644-AD5C-9A9987647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Re-establish shorter routes through Balfour and </a:t>
            </a:r>
            <a:r>
              <a:rPr lang="en-GB" sz="2400" dirty="0" err="1"/>
              <a:t>Wolwehoek</a:t>
            </a:r>
            <a:r>
              <a:rPr lang="en-GB" sz="2400" dirty="0"/>
              <a:t> for Eastern Free State Branch Line</a:t>
            </a:r>
          </a:p>
          <a:p>
            <a:r>
              <a:rPr lang="en-GB" sz="2400" dirty="0"/>
              <a:t>Use the Orkney </a:t>
            </a:r>
            <a:r>
              <a:rPr lang="en-GB" sz="2400" dirty="0" err="1"/>
              <a:t>Vierfontein</a:t>
            </a:r>
            <a:r>
              <a:rPr lang="en-GB" sz="2400" dirty="0"/>
              <a:t> Link to shorten distance from Klerksdorp to Durban and East London as well as from Kroonstad Cluster to Randfontein</a:t>
            </a:r>
          </a:p>
          <a:p>
            <a:r>
              <a:rPr lang="en-GB" sz="2400" dirty="0"/>
              <a:t>Prioritise high capacity lines</a:t>
            </a:r>
          </a:p>
          <a:p>
            <a:r>
              <a:rPr lang="en-GB" sz="2400" dirty="0"/>
              <a:t>Prioritise high output silos</a:t>
            </a:r>
          </a:p>
          <a:p>
            <a:r>
              <a:rPr lang="en-GB" sz="2400" dirty="0"/>
              <a:t>24/7 working in accordance to a service design</a:t>
            </a:r>
          </a:p>
          <a:p>
            <a:r>
              <a:rPr lang="en-GB" sz="2400" dirty="0"/>
              <a:t>Load train when arrive on time appointments – trucks to wait</a:t>
            </a:r>
          </a:p>
          <a:p>
            <a:r>
              <a:rPr lang="en-GB" sz="2400" dirty="0"/>
              <a:t>Collaborate to reduce cost – design towards lowest costs</a:t>
            </a:r>
          </a:p>
          <a:p>
            <a:r>
              <a:rPr lang="en-GB" sz="2400" dirty="0"/>
              <a:t>Define short term interventions</a:t>
            </a:r>
          </a:p>
          <a:p>
            <a:r>
              <a:rPr lang="en-GB" sz="2400" dirty="0"/>
              <a:t>Explore Wagon PSP opportunities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2C3EAE-07C8-2A40-BB35-B15062103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 to Rail – What must be done to support the Grain Industry?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6E0D18-6BB6-DD48-8BCE-FB024088FF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36861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5F09F-3D35-4AAD-BDBF-DEA52BE89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C75395-C08C-4E8D-B843-071891D71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98" r="1648"/>
          <a:stretch/>
        </p:blipFill>
        <p:spPr>
          <a:xfrm>
            <a:off x="5766594" y="1069973"/>
            <a:ext cx="4667726" cy="506575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2319F12-40A9-42BA-8670-86A95965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477331"/>
            <a:ext cx="9111932" cy="386048"/>
          </a:xfrm>
        </p:spPr>
        <p:txBody>
          <a:bodyPr/>
          <a:lstStyle/>
          <a:p>
            <a:r>
              <a:rPr lang="en-ZA" dirty="0"/>
              <a:t>Road to Rail – </a:t>
            </a:r>
            <a:r>
              <a:rPr lang="en-ZA" dirty="0" err="1"/>
              <a:t>Intermodalism</a:t>
            </a:r>
            <a:r>
              <a:rPr lang="en-ZA" dirty="0"/>
              <a:t> potential for Grain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D09C5F-79C9-4C40-AC22-32830FB03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1" r="53282"/>
          <a:stretch/>
        </p:blipFill>
        <p:spPr>
          <a:xfrm>
            <a:off x="420687" y="1170912"/>
            <a:ext cx="5233935" cy="465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29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F6B1C-3F0A-5C46-BD1D-1473482A3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0" y="1795423"/>
            <a:ext cx="4939506" cy="3551664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Transnet of Tomorrow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12E6-620B-864F-8D07-7A2C24696C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Transnet 4.0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E2EE6-BB88-AF4E-8184-1C2D6ECDC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50E0D16-8200-42A6-8B39-7BD08482EACF}" type="slidenum">
              <a:rPr lang="en-ZA" smtClean="0"/>
              <a:pPr/>
              <a:t>3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78AF6-CCA1-6A4D-A6DF-07503CC13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92036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5AB137-51DD-41C8-B78A-40F8779F8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Road to Rail – </a:t>
            </a:r>
            <a:r>
              <a:rPr lang="en-ZA" dirty="0" err="1"/>
              <a:t>Intermodalism</a:t>
            </a:r>
            <a:r>
              <a:rPr lang="en-ZA" dirty="0"/>
              <a:t> potential for Grain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132685-3193-4E24-AB30-B5E607041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2372" y="7215188"/>
            <a:ext cx="4374516" cy="218757"/>
          </a:xfrm>
        </p:spPr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546CBE-1621-6546-A826-39BC6229F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99" b="1032"/>
          <a:stretch/>
        </p:blipFill>
        <p:spPr>
          <a:xfrm>
            <a:off x="267899" y="1463040"/>
            <a:ext cx="10156013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86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224F01B-C97F-429E-A996-CEFD2A8707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6700" y="7272338"/>
            <a:ext cx="4522898" cy="287337"/>
          </a:xfrm>
          <a:prstGeom prst="rect">
            <a:avLst/>
          </a:prstGeom>
        </p:spPr>
        <p:txBody>
          <a:bodyPr/>
          <a:lstStyle>
            <a:lvl1pPr algn="r">
              <a:defRPr sz="702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48218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BECD6-5E4E-A84B-86C3-995EF219E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Transnet of tomorrow – Where are we heading?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AB222-F488-1E47-9965-91208379F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9C7B5-51EF-B848-888B-705BDCAB4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" y="1566132"/>
            <a:ext cx="106553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32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23200-CAC0-024D-951D-0C63ADB7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Transnet of Tomorrow – 8 Ways digitalization is changing our business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98C939-A0D3-E745-A217-55727AE7D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9B443-5DFC-D746-82C4-BCCFC68EE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12806"/>
            <a:ext cx="10691813" cy="45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8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AC7DF-4370-DF41-806F-447C04F36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Transnet of tomorrow – </a:t>
            </a:r>
            <a:r>
              <a:rPr lang="en-GB" dirty="0"/>
              <a:t>Optimising</a:t>
            </a:r>
            <a:r>
              <a:rPr lang="en-US" dirty="0"/>
              <a:t> the value chain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13A736-877E-B645-ABBA-DCD663184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B836D3-ECEC-BC49-AD1F-8C25FA7EF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48114"/>
            <a:ext cx="10691813" cy="482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71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06DC5B-4DAE-B44E-933B-0676E526F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Transnet of tomorrow – Where to next?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0639E-6EFE-054A-9813-493DA9C87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1CACD-8461-0E48-8331-7E0472D27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" y="1824527"/>
            <a:ext cx="105918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07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58E89-F804-0E49-AA1C-15B50DAC9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Transnet of tomorrow – Business Growth – Key trends affecting logistics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717AE6-1299-AE46-84DE-AA27B7D1B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389842-4069-C94D-AF21-4EF79EC3F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10714759" cy="503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06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03BAD-4566-994F-AF20-2016EBFDD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Transnet of tomorrow – Growth, collaboration and diversification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A2220A-B33A-DB48-9234-7A9484C33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Transnet Freight Rail is a division of Transnet SOC Ltd Reg no.: 1990/000900/30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9A23EE-D67C-3F4D-86DF-73C1C6302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06" y="1656987"/>
            <a:ext cx="104648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147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8.0&quot;&gt;&lt;object type=&quot;1&quot; unique_id=&quot;10001&quot;&gt;&lt;object type=&quot;8&quot; unique_id=&quot;10299&quot;&gt;&lt;/object&gt;&lt;object type=&quot;2&quot; unique_id=&quot;10300&quot;&gt;&lt;object type=&quot;3&quot; unique_id=&quot;10301&quot;&gt;&lt;property id=&quot;20148&quot; value=&quot;5&quot;/&gt;&lt;property id=&quot;20300&quot; value=&quot;Slide 3&quot;/&gt;&lt;property id=&quot;20307&quot; value=&quot;256&quot;/&gt;&lt;/object&gt;&lt;object type=&quot;3&quot; unique_id=&quot;10302&quot;&gt;&lt;property id=&quot;20148&quot; value=&quot;5&quot;/&gt;&lt;property id=&quot;20300&quot; value=&quot;Slide 1&quot;/&gt;&lt;property id=&quot;20307&quot; value=&quot;257&quot;/&gt;&lt;/object&gt;&lt;object type=&quot;3&quot; unique_id=&quot;10303&quot;&gt;&lt;property id=&quot;20148&quot; value=&quot;5&quot;/&gt;&lt;property id=&quot;20300&quot; value=&quot;Slide 2&quot;/&gt;&lt;property id=&quot;20307&quot; value=&quot;258&quot;/&gt;&lt;/object&gt;&lt;object type=&quot;3&quot; unique_id=&quot;10304&quot;&gt;&lt;property id=&quot;20148&quot; value=&quot;5&quot;/&gt;&lt;property id=&quot;20300&quot; value=&quot;Slide 5&quot;/&gt;&lt;property id=&quot;20307&quot; value=&quot;259&quot;/&gt;&lt;/object&gt;&lt;object type=&quot;3&quot; unique_id=&quot;18487&quot;&gt;&lt;property id=&quot;20148&quot; value=&quot;5&quot;/&gt;&lt;property id=&quot;20300&quot; value=&quot;Slide 4&quot;/&gt;&lt;property id=&quot;20307&quot; value=&quot;260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CbFJ94323hg0mWS3PVBy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VHPH8Pq8wMmiir9HiDF6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vNDQ9XwvIuWc3p6Bsee3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aqJoBK2YQlrJaOditfHHI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Ljfhn9KYly9khYwb34czH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twc0aJTVeYbyZxbpACxF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uhV9daIox4TtQI5nZ15qk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JstItrMVT6VuVE6AlMWp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ZQxJ42EuNDcHbE0Sg48l"/>
</p:tagLst>
</file>

<file path=ppt/theme/theme1.xml><?xml version="1.0" encoding="utf-8"?>
<a:theme xmlns:a="http://schemas.openxmlformats.org/drawingml/2006/main" name="Transnet-TFR-Master-2018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8">
      <a:majorFont>
        <a:latin typeface="Apex Serif Boo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ansnet 4.0_TFR_2018_PowerPoint Template" id="{F6AD6941-9B9D-684A-A5F7-6EBA991B0B58}" vid="{E6418794-2478-1045-AFFB-C659394C79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04A6963C30F84F86DA42F555C7149F" ma:contentTypeVersion="2" ma:contentTypeDescription="Create a new document." ma:contentTypeScope="" ma:versionID="ec3bd92b6bd319e8a065550c8047cc6b">
  <xsd:schema xmlns:xsd="http://www.w3.org/2001/XMLSchema" xmlns:xs="http://www.w3.org/2001/XMLSchema" xmlns:p="http://schemas.microsoft.com/office/2006/metadata/properties" xmlns:ns1="http://schemas.microsoft.com/sharepoint/v3" xmlns:ns2="98b382d7-bbc9-46be-b590-b37a68bdbbec" targetNamespace="http://schemas.microsoft.com/office/2006/metadata/properties" ma:root="true" ma:fieldsID="37948b04a0004c22684403a33e2883db" ns1:_="" ns2:_="">
    <xsd:import namespace="http://schemas.microsoft.com/sharepoint/v3"/>
    <xsd:import namespace="98b382d7-bbc9-46be-b590-b37a68bdbbe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b382d7-bbc9-46be-b590-b37a68bdbbec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98b382d7-bbc9-46be-b590-b37a68bdbbec">TFRNET-194-124</_dlc_DocId>
    <_dlc_DocIdUrl xmlns="98b382d7-bbc9-46be-b590-b37a68bdbbec">
      <Url>http://tfrnet/Corporate/OCE/CA/_layouts/15/DocIdRedir.aspx?ID=TFRNET-194-124</Url>
      <Description>TFRNET-194-124</Description>
    </_dlc_DocIdUrl>
  </documentManagement>
</p:properties>
</file>

<file path=customXml/itemProps1.xml><?xml version="1.0" encoding="utf-8"?>
<ds:datastoreItem xmlns:ds="http://schemas.openxmlformats.org/officeDocument/2006/customXml" ds:itemID="{438DD6C3-109E-4CB8-8040-1E689673FB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8b382d7-bbc9-46be-b590-b37a68bdbb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1DCB96-5CFB-4048-B8EC-87051614B438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CEC41777-A2B8-41FC-B26A-FD86C668C89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71A706E-BE75-42CD-AC1E-6F8F34BC90DA}">
  <ds:schemaRefs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98b382d7-bbc9-46be-b590-b37a68bdbbec"/>
    <ds:schemaRef ds:uri="http://schemas.openxmlformats.org/package/2006/metadata/core-properties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Transnet-TFR-Master-2018</Template>
  <TotalTime>166</TotalTime>
  <Words>1765</Words>
  <Application>Microsoft Office PowerPoint</Application>
  <PresentationFormat>Custom</PresentationFormat>
  <Paragraphs>230</Paragraphs>
  <Slides>31</Slides>
  <Notes>2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ＭＳ Ｐゴシック</vt:lpstr>
      <vt:lpstr>Arial</vt:lpstr>
      <vt:lpstr>Calibri</vt:lpstr>
      <vt:lpstr>Tahoma</vt:lpstr>
      <vt:lpstr>Wingdings</vt:lpstr>
      <vt:lpstr>Transnet-TFR-Master-2018</vt:lpstr>
      <vt:lpstr>think-cell Slide</vt:lpstr>
      <vt:lpstr>Transnet – Agbiz Grain Engagement</vt:lpstr>
      <vt:lpstr>Transnet Overview</vt:lpstr>
      <vt:lpstr>The Transnet of Tomorrow </vt:lpstr>
      <vt:lpstr>Transnet of tomorrow – Where are we heading?</vt:lpstr>
      <vt:lpstr>Transnet of Tomorrow – 8 Ways digitalization is changing our business</vt:lpstr>
      <vt:lpstr>Transnet of tomorrow – Optimising the value chain</vt:lpstr>
      <vt:lpstr>Transnet of tomorrow – Where to next?</vt:lpstr>
      <vt:lpstr>Transnet of tomorrow – Business Growth – Key trends affecting logistics</vt:lpstr>
      <vt:lpstr>Transnet of tomorrow – Growth, collaboration and diversification</vt:lpstr>
      <vt:lpstr>Transnet of tomorrow – Customers at the core of our business</vt:lpstr>
      <vt:lpstr>Transnet of tomorrow – Customers at the core of our business</vt:lpstr>
      <vt:lpstr>The Transnet of Tomorrow - summary</vt:lpstr>
      <vt:lpstr>The Private Sector Participation Model</vt:lpstr>
      <vt:lpstr>PSP defined</vt:lpstr>
      <vt:lpstr>Benefits of leveraging the private sector</vt:lpstr>
      <vt:lpstr>TFR criteria and conditions for PSP/PPP </vt:lpstr>
      <vt:lpstr>PSP Opportunities being explored and being implemented </vt:lpstr>
      <vt:lpstr>The Branch Line Strategy</vt:lpstr>
      <vt:lpstr>What happened since the last presentations?</vt:lpstr>
      <vt:lpstr>Approved Concessions</vt:lpstr>
      <vt:lpstr>Wolseley Prince Alfred Hamlet (Ceres Concession)</vt:lpstr>
      <vt:lpstr>Amabele – Umtata Concession</vt:lpstr>
      <vt:lpstr>Alicedale – Port Alfred (Grahamstown Concession)</vt:lpstr>
      <vt:lpstr>New Unsolicited Approaches</vt:lpstr>
      <vt:lpstr>New RFP process for concessions</vt:lpstr>
      <vt:lpstr>     Draft Branchline Strategy Presentation                           Steering Committee Session    22 September 2016                                                 </vt:lpstr>
      <vt:lpstr>Road to Rail strategy and collaboration</vt:lpstr>
      <vt:lpstr>Road to Rail – What must be done to support the Grain Industry?</vt:lpstr>
      <vt:lpstr>Road to Rail – Intermodalism potential for Grain</vt:lpstr>
      <vt:lpstr>Road to Rail – Intermodalism potential for Grain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Transnet – Agbiz Engagement</dc:title>
  <dc:creator>Jan-Louis Spoelstra</dc:creator>
  <cp:lastModifiedBy>Mariana Purnell</cp:lastModifiedBy>
  <cp:revision>12</cp:revision>
  <dcterms:created xsi:type="dcterms:W3CDTF">2018-10-08T07:39:35Z</dcterms:created>
  <dcterms:modified xsi:type="dcterms:W3CDTF">2018-10-12T09:50:54Z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0x010100EA04A6963C30F84F86DA42F555C7149F</vt:lpwstr>
  </property>
  <property fmtid="{D5CDD505-2E9C-101B-9397-08002B2CF9AE}" pid="3" name="_dlc_DocIdItemGuid">
    <vt:lpwstr>458ddfc6-4882-4c9c-992d-28083f798597</vt:lpwstr>
  </property>
</Properties>
</file>