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7" r:id="rId2"/>
    <p:sldId id="398" r:id="rId3"/>
    <p:sldId id="300" r:id="rId4"/>
    <p:sldId id="329" r:id="rId5"/>
    <p:sldId id="409" r:id="rId6"/>
    <p:sldId id="410" r:id="rId7"/>
    <p:sldId id="407" r:id="rId8"/>
    <p:sldId id="408" r:id="rId9"/>
    <p:sldId id="307" r:id="rId10"/>
    <p:sldId id="330" r:id="rId11"/>
    <p:sldId id="323" r:id="rId12"/>
    <p:sldId id="267" r:id="rId13"/>
    <p:sldId id="401" r:id="rId14"/>
    <p:sldId id="268" r:id="rId15"/>
    <p:sldId id="274" r:id="rId16"/>
    <p:sldId id="406" r:id="rId17"/>
  </p:sldIdLst>
  <p:sldSz cx="9144000" cy="6858000" type="screen4x3"/>
  <p:notesSz cx="6723063" cy="9853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1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92"/>
    <p:restoredTop sz="94643"/>
  </p:normalViewPr>
  <p:slideViewPr>
    <p:cSldViewPr>
      <p:cViewPr varScale="1">
        <p:scale>
          <a:sx n="68" d="100"/>
          <a:sy n="68" d="100"/>
        </p:scale>
        <p:origin x="124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andile\Documents\Agbiz%20Research%20(Economic%20and%20Agribusiness)_Wandile\Articles%20for%20the%20newsletter\Wheat%20Tariff%20&#8211;%2025%20May%20201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49498848299382"/>
          <c:y val="3.0939839110064656E-2"/>
          <c:w val="0.77047093674290779"/>
          <c:h val="0.75066540700490991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7501208"/>
        <c:axId val="277501600"/>
      </c:barChart>
      <c:catAx>
        <c:axId val="277501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7501600"/>
        <c:crosses val="autoZero"/>
        <c:auto val="1"/>
        <c:lblAlgn val="ctr"/>
        <c:lblOffset val="100"/>
        <c:tickLblSkip val="6"/>
        <c:noMultiLvlLbl val="0"/>
      </c:catAx>
      <c:valAx>
        <c:axId val="27750160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ZA" sz="1200" b="1" dirty="0">
                    <a:solidFill>
                      <a:schemeClr val="tx2">
                        <a:lumMod val="50000"/>
                      </a:schemeClr>
                    </a:solidFill>
                  </a:rPr>
                  <a:t>'000 tons</a:t>
                </a:r>
              </a:p>
            </c:rich>
          </c:tx>
          <c:layout>
            <c:manualLayout>
              <c:xMode val="edge"/>
              <c:yMode val="edge"/>
              <c:x val="0"/>
              <c:y val="0.298485987643898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50" b="1" i="0" u="none" strike="noStrike" kern="1200" baseline="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solidFill>
              <a:schemeClr val="bg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7501208"/>
        <c:crosses val="autoZero"/>
        <c:crossBetween val="between"/>
      </c:valAx>
      <c:spPr>
        <a:noFill/>
        <a:ln w="19050">
          <a:solidFill>
            <a:schemeClr val="tx2">
              <a:lumMod val="50000"/>
            </a:scheme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3327" cy="4926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8180" y="0"/>
            <a:ext cx="2913327" cy="4926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A67A7-37D4-4E64-B020-D021F0C3A438}" type="datetimeFigureOut">
              <a:rPr lang="en-ZA" smtClean="0"/>
              <a:t>14/08/2019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59222"/>
            <a:ext cx="2913327" cy="4926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8180" y="9359222"/>
            <a:ext cx="2913327" cy="4926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384F4-CF2D-4E32-B39F-1AD6A1F6F05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93848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306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306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49007-C176-4A11-901B-272F80BA21A3}" type="datetimeFigureOut">
              <a:rPr lang="en-ZA" smtClean="0"/>
              <a:t>14/08/2019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1231900"/>
            <a:ext cx="4435475" cy="3325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1863"/>
            <a:ext cx="5378450" cy="38798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59900"/>
            <a:ext cx="2913063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59900"/>
            <a:ext cx="2913062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6F43F9-D098-4DAF-B48D-F924F887018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13203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During the past year, </a:t>
            </a:r>
            <a:r>
              <a:rPr lang="en-ZA" dirty="0" err="1"/>
              <a:t>Agbiz</a:t>
            </a:r>
            <a:r>
              <a:rPr lang="en-ZA" dirty="0"/>
              <a:t> Grain has once again contributed to the activities of various industry bodies that are active in the grain value chain of South Africa.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6F43F9-D098-4DAF-B48D-F924F8870185}" type="slidenum">
              <a:rPr lang="en-ZA" smtClean="0"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81155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6F43F9-D098-4DAF-B48D-F924F8870185}" type="slidenum">
              <a:rPr lang="en-ZA" smtClean="0"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40953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6808" y="953688"/>
            <a:ext cx="7610383" cy="786336"/>
          </a:xfrm>
        </p:spPr>
        <p:txBody>
          <a:bodyPr anchor="b">
            <a:noAutofit/>
          </a:bodyPr>
          <a:lstStyle>
            <a:lvl1pPr algn="l"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6808" y="1986302"/>
            <a:ext cx="6858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14/08/2019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  <p:pic>
        <p:nvPicPr>
          <p:cNvPr id="7" name="Picture 6" descr="7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4410508"/>
            <a:ext cx="4519414" cy="1993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185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14/08/2019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34683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14/08/2019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73141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14/08/2019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86501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816234"/>
            <a:ext cx="7886700" cy="1325563"/>
          </a:xfrm>
        </p:spPr>
        <p:txBody>
          <a:bodyPr>
            <a:normAutofit/>
          </a:bodyPr>
          <a:lstStyle>
            <a:lvl1pPr algn="ctr"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Thank you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14/08/2019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  <p:sp>
        <p:nvSpPr>
          <p:cNvPr id="7" name="TextBox 6"/>
          <p:cNvSpPr txBox="1"/>
          <p:nvPr/>
        </p:nvSpPr>
        <p:spPr>
          <a:xfrm>
            <a:off x="717426" y="3027285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>
              <a:buFont typeface="Arial" panose="020B0604020202020204" pitchFamily="34" charset="0"/>
              <a:buNone/>
            </a:pPr>
            <a:r>
              <a:rPr lang="en-US" sz="3600" u="none" dirty="0">
                <a:solidFill>
                  <a:schemeClr val="bg1"/>
                </a:solidFill>
              </a:rPr>
              <a:t>www.agbizgrain.co.za</a:t>
            </a:r>
          </a:p>
        </p:txBody>
      </p:sp>
    </p:spTree>
    <p:extLst>
      <p:ext uri="{BB962C8B-B14F-4D97-AF65-F5344CB8AC3E}">
        <p14:creationId xmlns:p14="http://schemas.microsoft.com/office/powerpoint/2010/main" val="3121677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E1BBA-F14C-4DE3-96E5-21E026FAA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EF9E4-F20B-47DA-9673-C5898AB0094A}" type="datetimeFigureOut">
              <a:rPr lang="en-US"/>
              <a:pPr>
                <a:defRPr/>
              </a:pPr>
              <a:t>8/14/2019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26EC3-618B-4F0B-B771-E72E7A9FE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F2AFA-992C-47B7-95F3-82083F63D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CE810-9861-4337-8AE4-D1F22891D0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907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14/08/2019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8688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14/08/2019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5789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14/08/2019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083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14/08/2019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1518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14/08/2019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09454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14/08/2019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62503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14/08/2019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1070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1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500">
                <a:solidFill>
                  <a:schemeClr val="bg1"/>
                </a:solidFill>
              </a:defRPr>
            </a:lvl4pPr>
            <a:lvl5pPr>
              <a:defRPr sz="1500">
                <a:solidFill>
                  <a:schemeClr val="bg1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D8CA-7FE5-47EC-B68B-4BBD7A6BDAD4}" type="datetimeFigureOut">
              <a:rPr lang="en-ZA" smtClean="0"/>
              <a:t>14/08/2019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88014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4D8CA-7FE5-47EC-B68B-4BBD7A6BDAD4}" type="datetimeFigureOut">
              <a:rPr lang="en-ZA" smtClean="0"/>
              <a:t>14/08/2019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57EBD-7AFB-4A48-8301-E97E3F2B0D13}" type="slidenum">
              <a:rPr lang="en-ZA" smtClean="0"/>
              <a:t>‹#›</a:t>
            </a:fld>
            <a:endParaRPr lang="en-ZA"/>
          </a:p>
        </p:txBody>
      </p:sp>
      <p:sp>
        <p:nvSpPr>
          <p:cNvPr id="7" name="Rectangle 6"/>
          <p:cNvSpPr/>
          <p:nvPr/>
        </p:nvSpPr>
        <p:spPr>
          <a:xfrm>
            <a:off x="0" y="-13573"/>
            <a:ext cx="9144000" cy="6858000"/>
          </a:xfrm>
          <a:prstGeom prst="rect">
            <a:avLst/>
          </a:prstGeom>
          <a:solidFill>
            <a:srgbClr val="00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" name="Rectangle 8"/>
          <p:cNvSpPr/>
          <p:nvPr/>
        </p:nvSpPr>
        <p:spPr>
          <a:xfrm>
            <a:off x="0" y="6659997"/>
            <a:ext cx="9144000" cy="228600"/>
          </a:xfrm>
          <a:prstGeom prst="rect">
            <a:avLst/>
          </a:prstGeom>
          <a:solidFill>
            <a:srgbClr val="0098D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614290"/>
            <a:ext cx="2199179" cy="956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514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F5A9347-FDBA-40C9-85AB-9744E65DCB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288" y="2625080"/>
            <a:ext cx="9144000" cy="1740024"/>
          </a:xfrm>
        </p:spPr>
        <p:txBody>
          <a:bodyPr/>
          <a:lstStyle/>
          <a:p>
            <a:pPr algn="ctr"/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WELCOME </a:t>
            </a: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</a:b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</a:br>
            <a:r>
              <a:rPr lang="en-US" sz="44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6</a:t>
            </a:r>
            <a:r>
              <a:rPr lang="en-US" sz="4400" baseline="300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th</a:t>
            </a:r>
            <a:r>
              <a:rPr lang="en-US" sz="44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en-US" sz="4400" dirty="0" err="1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Agbiz</a:t>
            </a:r>
            <a:r>
              <a:rPr lang="en-US" sz="44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Grain </a:t>
            </a:r>
            <a:br>
              <a:rPr lang="en-US" sz="44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</a:br>
            <a:r>
              <a:rPr lang="en-US" sz="44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Symposium</a:t>
            </a:r>
            <a:br>
              <a:rPr lang="en-US" sz="54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</a:br>
            <a:r>
              <a:rPr lang="en-Z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901DA597-07A4-4B50-A351-2A3CD428DDAC}"/>
              </a:ext>
            </a:extLst>
          </p:cNvPr>
          <p:cNvSpPr txBox="1">
            <a:spLocks/>
          </p:cNvSpPr>
          <p:nvPr/>
        </p:nvSpPr>
        <p:spPr>
          <a:xfrm>
            <a:off x="107504" y="5373216"/>
            <a:ext cx="4176464" cy="786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</a:p>
          <a:p>
            <a:pPr algn="ctr"/>
            <a:r>
              <a:rPr lang="en-ZA" sz="2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14 </a:t>
            </a:r>
            <a: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August</a:t>
            </a:r>
            <a:r>
              <a:rPr lang="en-ZA" sz="2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2019</a:t>
            </a:r>
          </a:p>
        </p:txBody>
      </p:sp>
    </p:spTree>
    <p:extLst>
      <p:ext uri="{BB962C8B-B14F-4D97-AF65-F5344CB8AC3E}">
        <p14:creationId xmlns:p14="http://schemas.microsoft.com/office/powerpoint/2010/main" val="3969036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3BCB26B-A2FB-4B5C-B9C2-1E4556E57C03}"/>
              </a:ext>
            </a:extLst>
          </p:cNvPr>
          <p:cNvSpPr txBox="1"/>
          <p:nvPr/>
        </p:nvSpPr>
        <p:spPr>
          <a:xfrm>
            <a:off x="539552" y="1196752"/>
            <a:ext cx="792088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af-Z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During the past year, Agbiz Grain has hosted discussions on: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ZA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f-Z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Land capability and crop suitability for grain and oilseeds </a:t>
            </a: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f-Z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Protected Agricultural Areas</a:t>
            </a:r>
            <a:endParaRPr lang="en-Z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f-Z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Sampling device for dispute procedure   </a:t>
            </a:r>
            <a:endParaRPr lang="en-Z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f-Z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Standardised handling and storage contract for grains and oilseeds</a:t>
            </a:r>
            <a:endParaRPr lang="en-Z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f-Z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Structural safety inspection</a:t>
            </a:r>
            <a:endParaRPr lang="en-Z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Railway Safety Regulator  </a:t>
            </a: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Road to Rail initiatives</a:t>
            </a: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Grain quality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ZA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9B8831DE-EF5E-423E-AB67-96E1DC6C7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Technical issues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  <a:endParaRPr lang="en-ZA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DC7B7EC1-ABA7-48D7-B014-8B9529265314}"/>
              </a:ext>
            </a:extLst>
          </p:cNvPr>
          <p:cNvSpPr txBox="1"/>
          <p:nvPr/>
        </p:nvSpPr>
        <p:spPr>
          <a:xfrm>
            <a:off x="1043608" y="2060848"/>
            <a:ext cx="7776864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Agbiz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Grain developed training material for storage operators: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Agri SETA - National Diploma Grain Handling Management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Grain Depot Manager - Occupational qualification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Grain Grader -Part qualification under Grain Depot Manager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Agbiz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Grain Training webpage  </a:t>
            </a:r>
            <a:endParaRPr lang="en-Z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 </a:t>
            </a:r>
            <a:endParaRPr lang="en-ZA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4" name="Title 6">
            <a:extLst>
              <a:ext uri="{FF2B5EF4-FFF2-40B4-BE49-F238E27FC236}">
                <a16:creationId xmlns:a16="http://schemas.microsoft.com/office/drawing/2014/main" id="{C589345E-C3E6-4286-BC19-2F539D0F1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8072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3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Training &amp; education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  <a:endParaRPr lang="en-ZA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AF5C91D-D998-46BA-994E-ED19660C0893}"/>
              </a:ext>
            </a:extLst>
          </p:cNvPr>
          <p:cNvSpPr txBox="1"/>
          <p:nvPr/>
        </p:nvSpPr>
        <p:spPr>
          <a:xfrm>
            <a:off x="647564" y="1700808"/>
            <a:ext cx="784887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To guarantee the local and international markets of safe, nutritious grain and oilseeds,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Agbiz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Grain participates in:</a:t>
            </a:r>
          </a:p>
          <a:p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Food Advisory Consumer Service (FACS) Committee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Department of Agriculture, Forestry &amp; Fisheries (DAFF)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Perishable Products Export Control Board (PPECB)  </a:t>
            </a:r>
            <a:r>
              <a:rPr lang="en-Z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Bio-Africa</a:t>
            </a:r>
          </a:p>
          <a:p>
            <a:endParaRPr lang="en-ZA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129790C-7EF5-4027-BE36-D6A8388B9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Food safety</a:t>
            </a:r>
            <a:endParaRPr lang="en-ZA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118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56A7163-33E8-4FA5-81B6-4C1EE532E05F}"/>
              </a:ext>
            </a:extLst>
          </p:cNvPr>
          <p:cNvSpPr txBox="1"/>
          <p:nvPr/>
        </p:nvSpPr>
        <p:spPr>
          <a:xfrm>
            <a:off x="558617" y="1052736"/>
            <a:ext cx="8261855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To ensure grain and oilseed crops of high quality reach storage operators for distribution into the value chain,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Agbiz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Grain participates in: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Establishment of research priorities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Evaluation of projects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Funding allocations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Reviews of Trust funding models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5" name="Title 6">
            <a:extLst>
              <a:ext uri="{FF2B5EF4-FFF2-40B4-BE49-F238E27FC236}">
                <a16:creationId xmlns:a16="http://schemas.microsoft.com/office/drawing/2014/main" id="{44E513D4-60E2-4955-8236-AF8A4D309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8072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3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Local research &amp; development</a:t>
            </a:r>
            <a:endParaRPr lang="en-ZA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279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6">
            <a:extLst>
              <a:ext uri="{FF2B5EF4-FFF2-40B4-BE49-F238E27FC236}">
                <a16:creationId xmlns:a16="http://schemas.microsoft.com/office/drawing/2014/main" id="{F4CE5C68-BAD0-4880-86BC-6DD72248B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International interaction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  <a:endParaRPr lang="en-ZA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6C4792-DFA4-48F4-A01E-5835D3D03002}"/>
              </a:ext>
            </a:extLst>
          </p:cNvPr>
          <p:cNvSpPr txBox="1"/>
          <p:nvPr/>
        </p:nvSpPr>
        <p:spPr>
          <a:xfrm>
            <a:off x="143508" y="1325563"/>
            <a:ext cx="88569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As part of the plan to revitalize the wheat industry, the GM visited:</a:t>
            </a:r>
          </a:p>
          <a:p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UK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British High Commission funded a visit to leading scientific institutions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The SA team established new contacts, cemented previous relationships and formed strategic partnerships with UK counterparts    </a:t>
            </a:r>
            <a:endParaRPr lang="en-Z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 </a:t>
            </a:r>
            <a:endParaRPr lang="en-Z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USA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2019 Exchange of the Grain Elevator and Processing Society (GEAPS)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Fact-finding mission;  proposed a model for SA grain industry that could form basis of </a:t>
            </a:r>
            <a:r>
              <a:rPr lang="en-US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Agbiz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Grain and GOSA collaboration</a:t>
            </a:r>
            <a:endParaRPr lang="en-Z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 </a:t>
            </a:r>
            <a:endParaRPr lang="en-Z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EU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2019 World Grain Network Meeting in Greece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Presented on </a:t>
            </a:r>
            <a:r>
              <a:rPr lang="en-US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Revitalisation</a:t>
            </a: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of the South African wheat industry through quality management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Launch of new FOSS grading instrument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Latest FOSS research and development achievements </a:t>
            </a:r>
            <a:endParaRPr lang="en-Z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042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6">
            <a:extLst>
              <a:ext uri="{FF2B5EF4-FFF2-40B4-BE49-F238E27FC236}">
                <a16:creationId xmlns:a16="http://schemas.microsoft.com/office/drawing/2014/main" id="{6FF7A274-1586-40F0-AF52-56FCCA433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08719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af-ZA" sz="3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Government</a:t>
            </a:r>
            <a:r>
              <a:rPr lang="en-US" sz="3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interaction </a:t>
            </a:r>
            <a:endParaRPr lang="en-ZA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D0E6F9-7612-47C5-895F-CA66FCBE7B82}"/>
              </a:ext>
            </a:extLst>
          </p:cNvPr>
          <p:cNvSpPr txBox="1"/>
          <p:nvPr/>
        </p:nvSpPr>
        <p:spPr>
          <a:xfrm>
            <a:off x="159837" y="908720"/>
            <a:ext cx="8804651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af-Z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Agbiz Grain represents agribusiness and grain storage industry &amp; often called  on for advice and support by various government departments. 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  <a:endParaRPr lang="en-US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ZA" sz="1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f-ZA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Department of Agriculture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CEO Forum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af-Z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Assignee LEAF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Inspection Services</a:t>
            </a:r>
            <a:endParaRPr lang="af-Z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af-Z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FBO registrations, grain grading, sampling devices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af-Z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Karnal bunt survey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af-Z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Producer/Farmer Register Reference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Group</a:t>
            </a:r>
            <a:endParaRPr lang="af-Z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Industry Consultative Group on National Extension &amp; Advisory Services Awards  </a:t>
            </a:r>
            <a:endParaRPr lang="en-US" sz="1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af-ZA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  <a:endParaRPr lang="en-ZA" sz="1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Department of Environmental Affairs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- Methyl bromide alternatives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f-ZA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Department in the Presidency for Monitoring and Evaluation </a:t>
            </a:r>
            <a:r>
              <a:rPr lang="af-Z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- Evaluation of the</a:t>
            </a:r>
            <a:r>
              <a:rPr lang="en-Z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Medium Term Strategic Framework proposal for rural economy for 2019-2024  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Departments of Public Enterprise </a:t>
            </a:r>
            <a:r>
              <a:rPr lang="en-Z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-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en-Z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Grain logistics, Transnet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Departments of Transport </a:t>
            </a:r>
            <a:r>
              <a:rPr lang="en-Z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– Branch lines, R2R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Z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42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BD001-C1AB-4987-8AD5-68EA4F8348CF}"/>
              </a:ext>
            </a:extLst>
          </p:cNvPr>
          <p:cNvSpPr txBox="1">
            <a:spLocks/>
          </p:cNvSpPr>
          <p:nvPr/>
        </p:nvSpPr>
        <p:spPr>
          <a:xfrm>
            <a:off x="573732" y="332656"/>
            <a:ext cx="7886700" cy="3816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ZA" sz="80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Thank you</a:t>
            </a:r>
            <a:br>
              <a:rPr lang="en-Z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</a:br>
            <a:b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</a:br>
            <a:br>
              <a:rPr lang="en-Z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</a:br>
            <a:br>
              <a:rPr lang="en-Z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</a:br>
            <a:r>
              <a:rPr lang="en-Z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www.agbizgrain.co.za</a:t>
            </a:r>
          </a:p>
        </p:txBody>
      </p:sp>
    </p:spTree>
    <p:extLst>
      <p:ext uri="{BB962C8B-B14F-4D97-AF65-F5344CB8AC3E}">
        <p14:creationId xmlns:p14="http://schemas.microsoft.com/office/powerpoint/2010/main" val="3973707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>
            <a:extLst>
              <a:ext uri="{FF2B5EF4-FFF2-40B4-BE49-F238E27FC236}">
                <a16:creationId xmlns:a16="http://schemas.microsoft.com/office/drawing/2014/main" id="{5150EEC2-1E0E-49A7-9D75-BF61A9583C4E}"/>
              </a:ext>
            </a:extLst>
          </p:cNvPr>
          <p:cNvSpPr txBox="1">
            <a:spLocks/>
          </p:cNvSpPr>
          <p:nvPr/>
        </p:nvSpPr>
        <p:spPr>
          <a:xfrm>
            <a:off x="0" y="1340768"/>
            <a:ext cx="9144000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8600" cap="small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Overview</a:t>
            </a: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</a:p>
          <a:p>
            <a:pPr algn="ctr"/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r>
              <a:rPr lang="en-US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Agbiz</a:t>
            </a: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Grain 2018-2019</a:t>
            </a:r>
            <a:br>
              <a:rPr lang="en-US" sz="54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</a:br>
            <a:r>
              <a:rPr lang="en-Z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4680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BF139DF-35C6-4CAD-AAE0-085C271D7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0493"/>
            <a:ext cx="9144001" cy="830263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CONTENTS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4B294E-6654-4706-B2E4-761C555EF62A}"/>
              </a:ext>
            </a:extLst>
          </p:cNvPr>
          <p:cNvSpPr txBox="1"/>
          <p:nvPr/>
        </p:nvSpPr>
        <p:spPr>
          <a:xfrm>
            <a:off x="2555776" y="1340768"/>
            <a:ext cx="52565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NAMC registration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Commodity Forums  </a:t>
            </a:r>
            <a:endParaRPr lang="en-ZA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Commodity Trusts</a:t>
            </a:r>
            <a:endParaRPr lang="en-ZA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Other industry bodies</a:t>
            </a:r>
            <a:endParaRPr lang="en-ZA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Grain industry information</a:t>
            </a:r>
            <a:endParaRPr lang="en-ZA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Technical issues</a:t>
            </a:r>
            <a:endParaRPr lang="en-ZA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Training &amp; education</a:t>
            </a:r>
            <a:endParaRPr lang="en-ZA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Food safety</a:t>
            </a:r>
            <a:endParaRPr lang="en-ZA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Local research &amp; development</a:t>
            </a:r>
            <a:endParaRPr lang="en-ZA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International interaction</a:t>
            </a:r>
            <a:endParaRPr lang="en-ZA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f-ZA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Government interaction</a:t>
            </a:r>
            <a:endParaRPr lang="en-ZA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ZA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3536C7B-B851-4B6A-B715-435685038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NAMC registration</a:t>
            </a:r>
            <a:endParaRPr lang="en-ZA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D92616-4174-4B4D-B2A5-CD6BD542A32A}"/>
              </a:ext>
            </a:extLst>
          </p:cNvPr>
          <p:cNvSpPr txBox="1"/>
          <p:nvPr/>
        </p:nvSpPr>
        <p:spPr>
          <a:xfrm>
            <a:off x="611560" y="1772816"/>
            <a:ext cx="82089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Registered with the NAMC as an interested and affected party of the grain value chain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Forums and Forum Steering Committees </a:t>
            </a:r>
            <a:endParaRPr lang="en-ZA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Commodity Focus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Production, Milling, Baking, Trading, Feed Processing, Commercial and Developing Agriculture, Seed and Research  </a:t>
            </a:r>
            <a:endParaRPr lang="en-ZA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B48E8A3-DE40-4F07-B276-863BA6C4A744}"/>
              </a:ext>
            </a:extLst>
          </p:cNvPr>
          <p:cNvSpPr txBox="1"/>
          <p:nvPr/>
        </p:nvSpPr>
        <p:spPr>
          <a:xfrm>
            <a:off x="611560" y="1268760"/>
            <a:ext cx="82449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Maize, wheat, soybean, sunflower and sorghum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Interaction with Government  </a:t>
            </a:r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Crop Estimates </a:t>
            </a: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Supply and Demand calculations  </a:t>
            </a:r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Crop size – Quantity, Climate Change, Land Reform</a:t>
            </a:r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Research priorities / R&amp;D focus</a:t>
            </a:r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Cultivar development/Release criteria</a:t>
            </a:r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  <p:sp>
        <p:nvSpPr>
          <p:cNvPr id="9" name="Title 6">
            <a:extLst>
              <a:ext uri="{FF2B5EF4-FFF2-40B4-BE49-F238E27FC236}">
                <a16:creationId xmlns:a16="http://schemas.microsoft.com/office/drawing/2014/main" id="{E713AB5F-98BD-4B71-95FA-9ECB781FC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52736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3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Commodity group focus - 1</a:t>
            </a:r>
            <a:endParaRPr lang="en-ZA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164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B48E8A3-DE40-4F07-B276-863BA6C4A744}"/>
              </a:ext>
            </a:extLst>
          </p:cNvPr>
          <p:cNvSpPr txBox="1"/>
          <p:nvPr/>
        </p:nvSpPr>
        <p:spPr>
          <a:xfrm>
            <a:off x="395536" y="1124744"/>
            <a:ext cx="86049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spcBef>
                <a:spcPts val="600"/>
              </a:spcBef>
              <a:spcAft>
                <a:spcPts val="600"/>
              </a:spcAft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defRPr>
            </a:lvl1pPr>
          </a:lstStyle>
          <a:p>
            <a:r>
              <a:rPr lang="en-US" dirty="0"/>
              <a:t>Maize, wheat, soybean, sunflower and sorghum </a:t>
            </a:r>
          </a:p>
          <a:p>
            <a:endParaRPr lang="en-ZA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/>
              <a:t>Trade Environment - Grading Regulations, Alternative Import Tariff System, SA Customs Union/ Trade Agreements, BLNS Rebate System, Origin SAFEX - Discount on Foreign Wheat, Location Differentials    </a:t>
            </a:r>
            <a:endParaRPr lang="en-ZA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/>
              <a:t>Transformation guidelines &amp; initiatives - Grain Farmer Development Association &amp; Grain SA Farmer Development </a:t>
            </a:r>
            <a:r>
              <a:rPr lang="en-US" sz="2000" b="0" dirty="0" err="1"/>
              <a:t>Programme</a:t>
            </a:r>
            <a:endParaRPr lang="en-US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/>
              <a:t>Requests to commodity </a:t>
            </a:r>
            <a:r>
              <a:rPr lang="en-US" sz="2000" b="0" dirty="0" err="1"/>
              <a:t>organisations</a:t>
            </a:r>
            <a:r>
              <a:rPr lang="en-US" sz="2000" b="0" dirty="0"/>
              <a:t> to report specific information</a:t>
            </a:r>
            <a:endParaRPr lang="en-ZA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/>
              <a:t>Infrastructure for agriculture - Transnet Freight Rail / Road Freight</a:t>
            </a:r>
            <a:endParaRPr lang="en-ZA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/>
              <a:t>Legislative and regulatory matters</a:t>
            </a:r>
            <a:endParaRPr lang="en-ZA" sz="2000" b="0" dirty="0"/>
          </a:p>
        </p:txBody>
      </p:sp>
      <p:sp>
        <p:nvSpPr>
          <p:cNvPr id="9" name="Title 6">
            <a:extLst>
              <a:ext uri="{FF2B5EF4-FFF2-40B4-BE49-F238E27FC236}">
                <a16:creationId xmlns:a16="http://schemas.microsoft.com/office/drawing/2014/main" id="{E713AB5F-98BD-4B71-95FA-9ECB781FC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0872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3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Commodity group focus - 2</a:t>
            </a:r>
            <a:endParaRPr lang="en-ZA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744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6FBD8F-9FF3-4437-AE8C-1191F733CF9D}"/>
              </a:ext>
            </a:extLst>
          </p:cNvPr>
          <p:cNvSpPr txBox="1"/>
          <p:nvPr/>
        </p:nvSpPr>
        <p:spPr>
          <a:xfrm>
            <a:off x="611560" y="1412776"/>
            <a:ext cx="792088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Constantia" panose="02030602050306030303" pitchFamily="18" charset="0"/>
              </a:rPr>
              <a:t>Trust Deeds of Industry Trusts stipulate that: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b="1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Boards comprised of value chain role players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  <a:latin typeface="Constantia" panose="02030602050306030303" pitchFamily="18" charset="0"/>
              </a:rPr>
              <a:t>Agbiz</a:t>
            </a: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 Grain GM - responsibility to serve as representative for storage operators &amp; grain agri-business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onstantia" panose="02030602050306030303" pitchFamily="18" charset="0"/>
              </a:rPr>
              <a:t>Trusts then also nominate such Board Directors to serve on the Boards of industry bodies e.g. SAGIS, SAGL etc.</a:t>
            </a:r>
            <a:endParaRPr lang="en-ZA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ZA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9" name="Title 6">
            <a:extLst>
              <a:ext uri="{FF2B5EF4-FFF2-40B4-BE49-F238E27FC236}">
                <a16:creationId xmlns:a16="http://schemas.microsoft.com/office/drawing/2014/main" id="{1A4E262E-8480-4F81-8E29-8917A9120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Commodity Trusts</a:t>
            </a:r>
            <a:endParaRPr lang="en-ZA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603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9">
            <a:extLst>
              <a:ext uri="{FF2B5EF4-FFF2-40B4-BE49-F238E27FC236}">
                <a16:creationId xmlns:a16="http://schemas.microsoft.com/office/drawing/2014/main" id="{86D2154A-CABB-4770-BD44-9B8E08557202}"/>
              </a:ext>
            </a:extLst>
          </p:cNvPr>
          <p:cNvGraphicFramePr>
            <a:graphicFrameLocks/>
          </p:cNvGraphicFramePr>
          <p:nvPr/>
        </p:nvGraphicFramePr>
        <p:xfrm>
          <a:off x="65891" y="2014440"/>
          <a:ext cx="4291169" cy="3962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08EAB3CB-DDB6-4E9C-A711-87DCE2A3B063}"/>
              </a:ext>
            </a:extLst>
          </p:cNvPr>
          <p:cNvSpPr txBox="1"/>
          <p:nvPr/>
        </p:nvSpPr>
        <p:spPr>
          <a:xfrm>
            <a:off x="158706" y="1124744"/>
            <a:ext cx="8826588" cy="5332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af-Z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GM represents the interest of storage operators on: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f-Z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JSE Commodities Advisory Committee – trade matters affecting the handling of grain and oilseeds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f-Z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SA Cultivar and Technology Agency (SACTA) - handling of grain and oilseeds is vital to functioning of SACTA. GM is a director on the Board and a member of various sub-committees.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af-ZA" sz="10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af-Z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GM also represents Agbiz Grain members at Annual General Meetings: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f-Z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SACOTA (SA Ceral &amp; Oilseed Traders Association)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f-Z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AFMA (Animal Feed Processors Association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f-Z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NCM (National Chamber of Milling)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f-Z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SA Chamber of Baking (SACB)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f-Z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BFAP </a:t>
            </a:r>
            <a:endParaRPr lang="en-ZA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3" name="Title 6">
            <a:extLst>
              <a:ext uri="{FF2B5EF4-FFF2-40B4-BE49-F238E27FC236}">
                <a16:creationId xmlns:a16="http://schemas.microsoft.com/office/drawing/2014/main" id="{060AB42E-352A-44F4-BA0B-72655917C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Other industry bodies</a:t>
            </a:r>
            <a:endParaRPr lang="en-ZA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415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2E7CAFE-6E45-4CE4-9F90-FFCA5B795BB7}"/>
              </a:ext>
            </a:extLst>
          </p:cNvPr>
          <p:cNvSpPr txBox="1"/>
          <p:nvPr/>
        </p:nvSpPr>
        <p:spPr>
          <a:xfrm>
            <a:off x="611560" y="1317855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GM is a Board member of: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Southern African Grain Laboratory (SAGL)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South African Grain Information Service (SAGIS)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Crop Estimates Liaison Committee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Supply and Demand Estimates Liaison Committee </a:t>
            </a:r>
            <a:endParaRPr lang="en-ZA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  <a:latin typeface="Constantia" panose="02030602050306030303" pitchFamily="18" charset="0"/>
              </a:rPr>
              <a:t>Major issues: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onstantia" panose="02030602050306030303" pitchFamily="18" charset="0"/>
              </a:rPr>
              <a:t>Alternative funding models  (SAGIS &amp; SAGL)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onstantia" panose="02030602050306030303" pitchFamily="18" charset="0"/>
              </a:rPr>
              <a:t>Sustainable funding of the service providers (CEC &amp; SDEC)</a:t>
            </a:r>
            <a:endParaRPr lang="en-Z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65DC2679-2330-4D32-A1D7-74A8143C4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Grain industry information</a:t>
            </a:r>
            <a:endParaRPr lang="en-ZA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Agbiz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Agbiz</Template>
  <TotalTime>5078</TotalTime>
  <Words>785</Words>
  <Application>Microsoft Office PowerPoint</Application>
  <PresentationFormat>On-screen Show (4:3)</PresentationFormat>
  <Paragraphs>134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Constantia</vt:lpstr>
      <vt:lpstr>Wingdings</vt:lpstr>
      <vt:lpstr>Theme Agbiz</vt:lpstr>
      <vt:lpstr>WELCOME   6th Agbiz Grain  Symposium  </vt:lpstr>
      <vt:lpstr>PowerPoint Presentation</vt:lpstr>
      <vt:lpstr>CONTENTS </vt:lpstr>
      <vt:lpstr>NAMC registration</vt:lpstr>
      <vt:lpstr>Commodity group focus - 1</vt:lpstr>
      <vt:lpstr>Commodity group focus - 2</vt:lpstr>
      <vt:lpstr>Commodity Trusts</vt:lpstr>
      <vt:lpstr>Other industry bodies</vt:lpstr>
      <vt:lpstr>Grain industry information</vt:lpstr>
      <vt:lpstr>Technical issues </vt:lpstr>
      <vt:lpstr>Training &amp; education </vt:lpstr>
      <vt:lpstr>Food safety</vt:lpstr>
      <vt:lpstr>Local research &amp; development</vt:lpstr>
      <vt:lpstr>International interaction </vt:lpstr>
      <vt:lpstr>Government interaction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Banking Association meeting   Facilitated by Prof Karaan  7 July 2014</dc:title>
  <dc:creator>user</dc:creator>
  <cp:lastModifiedBy>Jerry Maritz</cp:lastModifiedBy>
  <cp:revision>181</cp:revision>
  <dcterms:created xsi:type="dcterms:W3CDTF">2014-07-13T19:23:50Z</dcterms:created>
  <dcterms:modified xsi:type="dcterms:W3CDTF">2019-08-14T05:46:14Z</dcterms:modified>
</cp:coreProperties>
</file>