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57" r:id="rId2"/>
    <p:sldId id="414" r:id="rId3"/>
    <p:sldId id="409" r:id="rId4"/>
    <p:sldId id="411" r:id="rId5"/>
    <p:sldId id="410" r:id="rId6"/>
    <p:sldId id="412" r:id="rId7"/>
    <p:sldId id="269" r:id="rId8"/>
  </p:sldIdLst>
  <p:sldSz cx="9144000" cy="6858000" type="screen4x3"/>
  <p:notesSz cx="6723063" cy="9853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18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392"/>
    <p:restoredTop sz="94643"/>
  </p:normalViewPr>
  <p:slideViewPr>
    <p:cSldViewPr>
      <p:cViewPr varScale="1">
        <p:scale>
          <a:sx n="82" d="100"/>
          <a:sy n="82" d="100"/>
        </p:scale>
        <p:origin x="1258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-369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3327" cy="49268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08180" y="0"/>
            <a:ext cx="2913327" cy="49268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DA67A7-37D4-4E64-B020-D021F0C3A438}" type="datetimeFigureOut">
              <a:rPr lang="en-ZA" smtClean="0"/>
              <a:t>2019/08/13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59222"/>
            <a:ext cx="2913327" cy="49268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08180" y="9359222"/>
            <a:ext cx="2913327" cy="49268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3384F4-CF2D-4E32-B39F-1AD6A1F6F05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0938489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306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306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649007-C176-4A11-901B-272F80BA21A3}" type="datetimeFigureOut">
              <a:rPr lang="en-ZA" smtClean="0"/>
              <a:t>2019/08/13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4588" y="1231900"/>
            <a:ext cx="4435475" cy="3325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741863"/>
            <a:ext cx="5378450" cy="38798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59900"/>
            <a:ext cx="2913063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359900"/>
            <a:ext cx="2913062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6F43F9-D098-4DAF-B48D-F924F887018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5132037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6808" y="953688"/>
            <a:ext cx="7610383" cy="786336"/>
          </a:xfrm>
        </p:spPr>
        <p:txBody>
          <a:bodyPr anchor="b">
            <a:noAutofit/>
          </a:bodyPr>
          <a:lstStyle>
            <a:lvl1pPr algn="l">
              <a:defRPr sz="48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Z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6808" y="1986302"/>
            <a:ext cx="6858000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b="1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Z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4D8CA-7FE5-47EC-B68B-4BBD7A6BDAD4}" type="datetimeFigureOut">
              <a:rPr lang="en-ZA" smtClean="0"/>
              <a:t>2019/08/13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57EBD-7AFB-4A48-8301-E97E3F2B0D13}" type="slidenum">
              <a:rPr lang="en-ZA" smtClean="0"/>
              <a:t>‹#›</a:t>
            </a:fld>
            <a:endParaRPr lang="en-ZA"/>
          </a:p>
        </p:txBody>
      </p:sp>
      <p:pic>
        <p:nvPicPr>
          <p:cNvPr id="7" name="Picture 6" descr="7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4410508"/>
            <a:ext cx="4519414" cy="1993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5185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4D8CA-7FE5-47EC-B68B-4BBD7A6BDAD4}" type="datetimeFigureOut">
              <a:rPr lang="en-ZA" smtClean="0"/>
              <a:t>2019/08/13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57EBD-7AFB-4A48-8301-E97E3F2B0D1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34683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4D8CA-7FE5-47EC-B68B-4BBD7A6BDAD4}" type="datetimeFigureOut">
              <a:rPr lang="en-ZA" smtClean="0"/>
              <a:t>2019/08/13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57EBD-7AFB-4A48-8301-E97E3F2B0D13}" type="slidenum">
              <a:rPr lang="en-ZA" smtClean="0"/>
              <a:t>‹#›</a:t>
            </a:fld>
            <a:endParaRPr lang="en-ZA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>
            <a:lvl1pPr>
              <a:defRPr sz="48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773141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>
            <a:lvl1pPr>
              <a:defRPr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ZA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4D8CA-7FE5-47EC-B68B-4BBD7A6BDAD4}" type="datetimeFigureOut">
              <a:rPr lang="en-ZA" smtClean="0"/>
              <a:t>2019/08/13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57EBD-7AFB-4A48-8301-E97E3F2B0D1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8865015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816234"/>
            <a:ext cx="7886700" cy="1325563"/>
          </a:xfrm>
        </p:spPr>
        <p:txBody>
          <a:bodyPr>
            <a:normAutofit/>
          </a:bodyPr>
          <a:lstStyle>
            <a:lvl1pPr algn="ctr">
              <a:defRPr sz="48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Thank you</a:t>
            </a:r>
            <a:endParaRPr lang="en-Z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4D8CA-7FE5-47EC-B68B-4BBD7A6BDAD4}" type="datetimeFigureOut">
              <a:rPr lang="en-ZA" smtClean="0"/>
              <a:t>2019/08/13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57EBD-7AFB-4A48-8301-E97E3F2B0D13}" type="slidenum">
              <a:rPr lang="en-ZA" smtClean="0"/>
              <a:t>‹#›</a:t>
            </a:fld>
            <a:endParaRPr lang="en-ZA"/>
          </a:p>
        </p:txBody>
      </p:sp>
      <p:sp>
        <p:nvSpPr>
          <p:cNvPr id="7" name="TextBox 6"/>
          <p:cNvSpPr txBox="1"/>
          <p:nvPr/>
        </p:nvSpPr>
        <p:spPr>
          <a:xfrm>
            <a:off x="717426" y="3027285"/>
            <a:ext cx="7886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0" indent="0" algn="ctr">
              <a:buFont typeface="Arial" panose="020B0604020202020204" pitchFamily="34" charset="0"/>
              <a:buNone/>
            </a:pPr>
            <a:r>
              <a:rPr lang="en-US" sz="3600" u="none" dirty="0">
                <a:solidFill>
                  <a:schemeClr val="bg1"/>
                </a:solidFill>
              </a:rPr>
              <a:t>www.agbizgrain.co.za</a:t>
            </a:r>
          </a:p>
        </p:txBody>
      </p:sp>
    </p:spTree>
    <p:extLst>
      <p:ext uri="{BB962C8B-B14F-4D97-AF65-F5344CB8AC3E}">
        <p14:creationId xmlns:p14="http://schemas.microsoft.com/office/powerpoint/2010/main" val="3121677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8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Z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4D8CA-7FE5-47EC-B68B-4BBD7A6BDAD4}" type="datetimeFigureOut">
              <a:rPr lang="en-ZA" smtClean="0"/>
              <a:t>2019/08/13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57EBD-7AFB-4A48-8301-E97E3F2B0D1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586886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4D8CA-7FE5-47EC-B68B-4BBD7A6BDAD4}" type="datetimeFigureOut">
              <a:rPr lang="en-ZA" smtClean="0"/>
              <a:t>2019/08/13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57EBD-7AFB-4A48-8301-E97E3F2B0D13}" type="slidenum">
              <a:rPr lang="en-ZA" smtClean="0"/>
              <a:t>‹#›</a:t>
            </a:fld>
            <a:endParaRPr lang="en-ZA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>
            <a:lvl1pPr>
              <a:defRPr sz="48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457896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Z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4D8CA-7FE5-47EC-B68B-4BBD7A6BDAD4}" type="datetimeFigureOut">
              <a:rPr lang="en-ZA" smtClean="0"/>
              <a:t>2019/08/13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57EBD-7AFB-4A48-8301-E97E3F2B0D1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20839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4D8CA-7FE5-47EC-B68B-4BBD7A6BDAD4}" type="datetimeFigureOut">
              <a:rPr lang="en-ZA" smtClean="0"/>
              <a:t>2019/08/13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57EBD-7AFB-4A48-8301-E97E3F2B0D13}" type="slidenum">
              <a:rPr lang="en-ZA" smtClean="0"/>
              <a:t>‹#›</a:t>
            </a:fld>
            <a:endParaRPr lang="en-ZA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>
            <a:lvl1pPr>
              <a:defRPr sz="48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91518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4D8CA-7FE5-47EC-B68B-4BBD7A6BDAD4}" type="datetimeFigureOut">
              <a:rPr lang="en-ZA" smtClean="0"/>
              <a:t>2019/08/13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57EBD-7AFB-4A48-8301-E97E3F2B0D13}" type="slidenum">
              <a:rPr lang="en-ZA" smtClean="0"/>
              <a:t>‹#›</a:t>
            </a:fld>
            <a:endParaRPr lang="en-ZA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>
            <a:lvl1pPr>
              <a:defRPr sz="48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709454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4D8CA-7FE5-47EC-B68B-4BBD7A6BDAD4}" type="datetimeFigureOut">
              <a:rPr lang="en-ZA" smtClean="0"/>
              <a:t>2019/08/13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57EBD-7AFB-4A48-8301-E97E3F2B0D13}" type="slidenum">
              <a:rPr lang="en-ZA" smtClean="0"/>
              <a:t>‹#›</a:t>
            </a:fld>
            <a:endParaRPr lang="en-ZA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>
            <a:lvl1pPr>
              <a:defRPr sz="48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262503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4D8CA-7FE5-47EC-B68B-4BBD7A6BDAD4}" type="datetimeFigureOut">
              <a:rPr lang="en-ZA" smtClean="0"/>
              <a:t>2019/08/13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57EBD-7AFB-4A48-8301-E97E3F2B0D1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10706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1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500">
                <a:solidFill>
                  <a:schemeClr val="bg1"/>
                </a:solidFill>
              </a:defRPr>
            </a:lvl4pPr>
            <a:lvl5pPr>
              <a:defRPr sz="1500">
                <a:solidFill>
                  <a:schemeClr val="bg1"/>
                </a:solidFill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4D8CA-7FE5-47EC-B68B-4BBD7A6BDAD4}" type="datetimeFigureOut">
              <a:rPr lang="en-ZA" smtClean="0"/>
              <a:t>2019/08/13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57EBD-7AFB-4A48-8301-E97E3F2B0D1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388014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44D8CA-7FE5-47EC-B68B-4BBD7A6BDAD4}" type="datetimeFigureOut">
              <a:rPr lang="en-ZA" smtClean="0"/>
              <a:t>2019/08/13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957EBD-7AFB-4A48-8301-E97E3F2B0D13}" type="slidenum">
              <a:rPr lang="en-ZA" smtClean="0"/>
              <a:t>‹#›</a:t>
            </a:fld>
            <a:endParaRPr lang="en-ZA"/>
          </a:p>
        </p:txBody>
      </p:sp>
      <p:sp>
        <p:nvSpPr>
          <p:cNvPr id="7" name="Rectangle 6"/>
          <p:cNvSpPr/>
          <p:nvPr/>
        </p:nvSpPr>
        <p:spPr>
          <a:xfrm>
            <a:off x="0" y="-13573"/>
            <a:ext cx="9144000" cy="6858000"/>
          </a:xfrm>
          <a:prstGeom prst="rect">
            <a:avLst/>
          </a:prstGeom>
          <a:solidFill>
            <a:srgbClr val="0021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9" name="Rectangle 8"/>
          <p:cNvSpPr/>
          <p:nvPr/>
        </p:nvSpPr>
        <p:spPr>
          <a:xfrm>
            <a:off x="0" y="6659997"/>
            <a:ext cx="9144000" cy="228600"/>
          </a:xfrm>
          <a:prstGeom prst="rect">
            <a:avLst/>
          </a:prstGeom>
          <a:solidFill>
            <a:srgbClr val="0098D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5614290"/>
            <a:ext cx="2199179" cy="956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9514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F5A9347-FDBA-40C9-85AB-9744E65DCB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80" y="2558988"/>
            <a:ext cx="9144000" cy="1740024"/>
          </a:xfrm>
        </p:spPr>
        <p:txBody>
          <a:bodyPr/>
          <a:lstStyle/>
          <a:p>
            <a:pPr algn="ctr"/>
            <a:r>
              <a:rPr lang="en-ZA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The way forward</a:t>
            </a:r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 </a:t>
            </a:r>
            <a:b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</a:br>
            <a:b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</a:br>
            <a:r>
              <a:rPr lang="en-US" sz="4400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6</a:t>
            </a:r>
            <a:r>
              <a:rPr lang="en-US" sz="4400" baseline="30000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th</a:t>
            </a:r>
            <a:r>
              <a:rPr lang="en-US" sz="4400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 Agbiz Grain </a:t>
            </a:r>
            <a:br>
              <a:rPr lang="en-US" sz="4400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</a:br>
            <a:r>
              <a:rPr lang="en-US" sz="4400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Sympos</a:t>
            </a:r>
            <a:r>
              <a:rPr lang="en-US" sz="5400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ium</a:t>
            </a:r>
            <a:br>
              <a:rPr lang="en-US" sz="5400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</a:br>
            <a:r>
              <a:rPr lang="en-ZA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 </a:t>
            </a:r>
          </a:p>
        </p:txBody>
      </p:sp>
      <p:sp>
        <p:nvSpPr>
          <p:cNvPr id="6" name="Title 4">
            <a:extLst>
              <a:ext uri="{FF2B5EF4-FFF2-40B4-BE49-F238E27FC236}">
                <a16:creationId xmlns:a16="http://schemas.microsoft.com/office/drawing/2014/main" id="{901DA597-07A4-4B50-A351-2A3CD428DDAC}"/>
              </a:ext>
            </a:extLst>
          </p:cNvPr>
          <p:cNvSpPr txBox="1">
            <a:spLocks/>
          </p:cNvSpPr>
          <p:nvPr/>
        </p:nvSpPr>
        <p:spPr>
          <a:xfrm>
            <a:off x="107504" y="5373216"/>
            <a:ext cx="4176464" cy="7863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2000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 </a:t>
            </a:r>
          </a:p>
          <a:p>
            <a:pPr algn="ctr"/>
            <a:r>
              <a:rPr lang="en-ZA" sz="2000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14 </a:t>
            </a:r>
            <a:r>
              <a:rPr lang="en-Z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August</a:t>
            </a:r>
            <a:r>
              <a:rPr lang="en-ZA" sz="2000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 2019</a:t>
            </a:r>
          </a:p>
        </p:txBody>
      </p:sp>
    </p:spTree>
    <p:extLst>
      <p:ext uri="{BB962C8B-B14F-4D97-AF65-F5344CB8AC3E}">
        <p14:creationId xmlns:p14="http://schemas.microsoft.com/office/powerpoint/2010/main" val="3969036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DB48E8A3-DE40-4F07-B276-863BA6C4A744}"/>
              </a:ext>
            </a:extLst>
          </p:cNvPr>
          <p:cNvSpPr txBox="1"/>
          <p:nvPr/>
        </p:nvSpPr>
        <p:spPr>
          <a:xfrm>
            <a:off x="899592" y="1536174"/>
            <a:ext cx="781286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Constantia" panose="02030602050306030303" pitchFamily="18" charset="0"/>
              </a:rPr>
              <a:t>Interaction with relevant agricultural sector role players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bg1"/>
              </a:solidFill>
              <a:latin typeface="Constantia" panose="0203060205030603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Constantia" panose="02030602050306030303" pitchFamily="18" charset="0"/>
              </a:rPr>
              <a:t>Interaction with Government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bg1"/>
              </a:solidFill>
              <a:latin typeface="Constantia" panose="0203060205030603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Constantia" panose="02030602050306030303" pitchFamily="18" charset="0"/>
              </a:rPr>
              <a:t>Commodity group focus - Maize, wheat, soybean, sunflower and sorghum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bg1"/>
              </a:solidFill>
              <a:latin typeface="Constantia" panose="0203060205030603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Constantia" panose="02030602050306030303" pitchFamily="18" charset="0"/>
              </a:rPr>
              <a:t>Value chain focus - </a:t>
            </a: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Production, Milling, Baking, Trading, Feed Processing, Commercial and Developing Agriculture, Seed and Research  </a:t>
            </a:r>
            <a:endParaRPr lang="en-ZA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ZA" sz="2000" dirty="0">
              <a:solidFill>
                <a:schemeClr val="bg1"/>
              </a:solidFill>
              <a:latin typeface="Constantia" panose="02030602050306030303" pitchFamily="18" charset="0"/>
            </a:endParaRPr>
          </a:p>
          <a:p>
            <a:pPr lvl="0"/>
            <a:endParaRPr lang="en-ZA" sz="2000" dirty="0">
              <a:solidFill>
                <a:schemeClr val="bg1"/>
              </a:solidFill>
              <a:latin typeface="Constantia" panose="02030602050306030303" pitchFamily="18" charset="0"/>
            </a:endParaRPr>
          </a:p>
        </p:txBody>
      </p:sp>
      <p:sp>
        <p:nvSpPr>
          <p:cNvPr id="9" name="Title 6">
            <a:extLst>
              <a:ext uri="{FF2B5EF4-FFF2-40B4-BE49-F238E27FC236}">
                <a16:creationId xmlns:a16="http://schemas.microsoft.com/office/drawing/2014/main" id="{E713AB5F-98BD-4B71-95FA-9ECB781FC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cap="small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Routine Matters for Grain &amp; Oilseeds</a:t>
            </a:r>
            <a:endParaRPr lang="en-ZA" sz="3600" cap="small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1109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DB48E8A3-DE40-4F07-B276-863BA6C4A744}"/>
              </a:ext>
            </a:extLst>
          </p:cNvPr>
          <p:cNvSpPr txBox="1"/>
          <p:nvPr/>
        </p:nvSpPr>
        <p:spPr>
          <a:xfrm>
            <a:off x="1115616" y="1484784"/>
            <a:ext cx="7812868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Maize, wheat, soybean, sunflower and sorghum </a:t>
            </a:r>
          </a:p>
          <a:p>
            <a:pPr lvl="0"/>
            <a:endParaRPr lang="en-US" sz="2000" dirty="0">
              <a:solidFill>
                <a:schemeClr val="bg1"/>
              </a:solidFill>
              <a:latin typeface="Constantia" panose="02030602050306030303" pitchFamily="18" charset="0"/>
            </a:endParaRP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Constantia" panose="02030602050306030303" pitchFamily="18" charset="0"/>
              </a:rPr>
              <a:t>Interaction with Grain &amp; Oilseeds value chain role players</a:t>
            </a: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Constantia" panose="02030602050306030303" pitchFamily="18" charset="0"/>
              </a:rPr>
              <a:t>Interaction with Government</a:t>
            </a: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Constantia" panose="02030602050306030303" pitchFamily="18" charset="0"/>
              </a:rPr>
              <a:t>CEO Forum / DAFF Round Table</a:t>
            </a: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Constantia" panose="02030602050306030303" pitchFamily="18" charset="0"/>
              </a:rPr>
              <a:t>Crop Estimates </a:t>
            </a:r>
          </a:p>
          <a:p>
            <a:pPr marL="285750" lvl="0" indent="-2857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Constantia" panose="02030602050306030303" pitchFamily="18" charset="0"/>
              </a:rPr>
              <a:t>Supply and Demand calculations  </a:t>
            </a:r>
            <a:endParaRPr lang="en-ZA" sz="2000" dirty="0">
              <a:solidFill>
                <a:schemeClr val="bg1"/>
              </a:solidFill>
              <a:latin typeface="Constantia" panose="02030602050306030303" pitchFamily="18" charset="0"/>
            </a:endParaRPr>
          </a:p>
          <a:p>
            <a:pPr marL="285750" lvl="0" indent="-2857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Constantia" panose="02030602050306030303" pitchFamily="18" charset="0"/>
              </a:rPr>
              <a:t>Climate Change </a:t>
            </a:r>
            <a:endParaRPr lang="en-ZA" sz="2000" dirty="0">
              <a:solidFill>
                <a:schemeClr val="bg1"/>
              </a:solidFill>
              <a:latin typeface="Constantia" panose="02030602050306030303" pitchFamily="18" charset="0"/>
            </a:endParaRPr>
          </a:p>
          <a:p>
            <a:pPr marL="285750" lvl="0" indent="-2857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Constantia" panose="02030602050306030303" pitchFamily="18" charset="0"/>
              </a:rPr>
              <a:t>Cultivar development/Release criteria</a:t>
            </a:r>
            <a:endParaRPr lang="en-ZA" sz="2000" dirty="0">
              <a:solidFill>
                <a:schemeClr val="bg1"/>
              </a:solidFill>
              <a:latin typeface="Constantia" panose="02030602050306030303" pitchFamily="18" charset="0"/>
            </a:endParaRPr>
          </a:p>
          <a:p>
            <a:pPr marL="285750" lvl="0" indent="-2857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Constantia" panose="02030602050306030303" pitchFamily="18" charset="0"/>
              </a:rPr>
              <a:t>Inputs - Cost and availability</a:t>
            </a:r>
            <a:endParaRPr lang="en-ZA" sz="2000" dirty="0">
              <a:solidFill>
                <a:schemeClr val="bg1"/>
              </a:solidFill>
              <a:latin typeface="Constantia" panose="02030602050306030303" pitchFamily="18" charset="0"/>
            </a:endParaRPr>
          </a:p>
          <a:p>
            <a:pPr marL="285750" lvl="0" indent="-2857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Constantia" panose="02030602050306030303" pitchFamily="18" charset="0"/>
              </a:rPr>
              <a:t>Legislative and regulatory matters</a:t>
            </a:r>
          </a:p>
          <a:p>
            <a:pPr marL="285750" lvl="0" indent="-2857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Constantia" panose="02030602050306030303" pitchFamily="18" charset="0"/>
              </a:rPr>
              <a:t>Information for the value chain</a:t>
            </a:r>
            <a:endParaRPr lang="en-ZA" sz="2000" dirty="0">
              <a:solidFill>
                <a:schemeClr val="bg1"/>
              </a:solidFill>
              <a:latin typeface="Constantia" panose="02030602050306030303" pitchFamily="18" charset="0"/>
            </a:endParaRPr>
          </a:p>
          <a:p>
            <a:pPr lvl="0"/>
            <a:endParaRPr lang="en-ZA" sz="2000" dirty="0">
              <a:solidFill>
                <a:schemeClr val="bg1"/>
              </a:solidFill>
              <a:latin typeface="Constantia" panose="02030602050306030303" pitchFamily="18" charset="0"/>
            </a:endParaRPr>
          </a:p>
        </p:txBody>
      </p:sp>
      <p:sp>
        <p:nvSpPr>
          <p:cNvPr id="6" name="Title 6">
            <a:extLst>
              <a:ext uri="{FF2B5EF4-FFF2-40B4-BE49-F238E27FC236}">
                <a16:creationId xmlns:a16="http://schemas.microsoft.com/office/drawing/2014/main" id="{8766A65B-6B80-4141-BC61-D1ECD990149B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3600" cap="small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Routine Matters for Grain &amp; Oilseeds</a:t>
            </a:r>
            <a:endParaRPr lang="en-ZA" sz="3600" cap="small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1164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DB48E8A3-DE40-4F07-B276-863BA6C4A744}"/>
              </a:ext>
            </a:extLst>
          </p:cNvPr>
          <p:cNvSpPr txBox="1"/>
          <p:nvPr/>
        </p:nvSpPr>
        <p:spPr>
          <a:xfrm>
            <a:off x="899592" y="1556792"/>
            <a:ext cx="7740860" cy="4785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Maize, wheat, soybean, sunflower and sorghum </a:t>
            </a:r>
          </a:p>
          <a:p>
            <a:pPr lvl="0"/>
            <a:endParaRPr lang="en-US" sz="2000" b="1" cap="small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  <a:p>
            <a:pPr marL="285750" lvl="0" indent="-2857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Constantia" panose="02030602050306030303" pitchFamily="18" charset="0"/>
              </a:rPr>
              <a:t>Drive the Five-Year Sector Plan </a:t>
            </a:r>
          </a:p>
          <a:p>
            <a:pPr marL="285750" lvl="0" indent="-2857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Constantia" panose="02030602050306030303" pitchFamily="18" charset="0"/>
              </a:rPr>
              <a:t>Establish a Single Forum for Grains and Oilseeds</a:t>
            </a:r>
            <a:endParaRPr lang="en-ZA" sz="2000" dirty="0">
              <a:solidFill>
                <a:schemeClr val="bg1"/>
              </a:solidFill>
              <a:latin typeface="Constantia" panose="02030602050306030303" pitchFamily="18" charset="0"/>
            </a:endParaRP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Constantia" panose="02030602050306030303" pitchFamily="18" charset="0"/>
              </a:rPr>
              <a:t>Improve the Trade Environment   </a:t>
            </a:r>
          </a:p>
          <a:p>
            <a:pPr marL="800100" lvl="1" indent="-34290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chemeClr val="bg1"/>
                </a:solidFill>
                <a:latin typeface="Constantia" panose="02030602050306030303" pitchFamily="18" charset="0"/>
              </a:rPr>
              <a:t>Grading Regulations</a:t>
            </a:r>
          </a:p>
          <a:p>
            <a:pPr marL="800100" lvl="1" indent="-34290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chemeClr val="bg1"/>
                </a:solidFill>
                <a:latin typeface="Constantia" panose="02030602050306030303" pitchFamily="18" charset="0"/>
              </a:rPr>
              <a:t>Alternative Import Tariff System</a:t>
            </a:r>
          </a:p>
          <a:p>
            <a:pPr marL="800100" lvl="1" indent="-34290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chemeClr val="bg1"/>
                </a:solidFill>
                <a:latin typeface="Constantia" panose="02030602050306030303" pitchFamily="18" charset="0"/>
              </a:rPr>
              <a:t>SA Customs Union/ Trade Agreements</a:t>
            </a:r>
          </a:p>
          <a:p>
            <a:pPr marL="800100" lvl="1" indent="-34290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chemeClr val="bg1"/>
                </a:solidFill>
                <a:latin typeface="Constantia" panose="02030602050306030303" pitchFamily="18" charset="0"/>
              </a:rPr>
              <a:t>BLNS Rebate System</a:t>
            </a:r>
          </a:p>
          <a:p>
            <a:pPr marL="800100" lvl="1" indent="-34290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chemeClr val="bg1"/>
                </a:solidFill>
                <a:latin typeface="Constantia" panose="02030602050306030303" pitchFamily="18" charset="0"/>
              </a:rPr>
              <a:t>SAFEX - Origin Discount on Foreign Wheat</a:t>
            </a:r>
          </a:p>
          <a:p>
            <a:pPr marL="800100" lvl="1" indent="-34290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chemeClr val="bg1"/>
                </a:solidFill>
                <a:latin typeface="Constantia" panose="02030602050306030303" pitchFamily="18" charset="0"/>
              </a:rPr>
              <a:t>Location Differentials    </a:t>
            </a:r>
            <a:endParaRPr lang="en-ZA" sz="2000" dirty="0">
              <a:solidFill>
                <a:schemeClr val="bg1"/>
              </a:solidFill>
              <a:latin typeface="Constantia" panose="02030602050306030303" pitchFamily="18" charset="0"/>
            </a:endParaRPr>
          </a:p>
          <a:p>
            <a:pPr lvl="0"/>
            <a:endParaRPr lang="en-ZA" sz="2000" dirty="0">
              <a:solidFill>
                <a:schemeClr val="bg1"/>
              </a:solidFill>
              <a:latin typeface="Constantia" panose="02030602050306030303" pitchFamily="18" charset="0"/>
            </a:endParaRPr>
          </a:p>
          <a:p>
            <a:pPr lvl="0"/>
            <a:endParaRPr lang="en-ZA" sz="2000" dirty="0">
              <a:solidFill>
                <a:schemeClr val="bg1"/>
              </a:solidFill>
              <a:latin typeface="Constantia" panose="02030602050306030303" pitchFamily="18" charset="0"/>
            </a:endParaRPr>
          </a:p>
        </p:txBody>
      </p:sp>
      <p:sp>
        <p:nvSpPr>
          <p:cNvPr id="6" name="Title 6">
            <a:extLst>
              <a:ext uri="{FF2B5EF4-FFF2-40B4-BE49-F238E27FC236}">
                <a16:creationId xmlns:a16="http://schemas.microsoft.com/office/drawing/2014/main" id="{C3174E26-BA20-4380-AD20-F60C2D79B78A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3600" cap="small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Continuation of 2019 Initiatives for Grain &amp; Oilseeds</a:t>
            </a:r>
            <a:endParaRPr lang="en-ZA" sz="3600" cap="small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2685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DB48E8A3-DE40-4F07-B276-863BA6C4A744}"/>
              </a:ext>
            </a:extLst>
          </p:cNvPr>
          <p:cNvSpPr txBox="1"/>
          <p:nvPr/>
        </p:nvSpPr>
        <p:spPr>
          <a:xfrm>
            <a:off x="881590" y="1988840"/>
            <a:ext cx="7380820" cy="37087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Maize, wheat, soybean, sunflower and sorghum </a:t>
            </a:r>
          </a:p>
          <a:p>
            <a:pPr lvl="0"/>
            <a:endParaRPr lang="en-US" sz="2000" dirty="0">
              <a:solidFill>
                <a:schemeClr val="bg1"/>
              </a:solidFill>
              <a:latin typeface="Constantia" panose="02030602050306030303" pitchFamily="18" charset="0"/>
            </a:endParaRPr>
          </a:p>
          <a:p>
            <a:pPr marL="285750" lvl="0" indent="-2857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Constantia" panose="02030602050306030303" pitchFamily="18" charset="0"/>
              </a:rPr>
              <a:t>SACTA funding  as collateral for Transformation initiatives  </a:t>
            </a:r>
          </a:p>
          <a:p>
            <a:pPr marL="285750" lvl="0" indent="-2857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Constantia" panose="02030602050306030303" pitchFamily="18" charset="0"/>
              </a:rPr>
              <a:t>DPE - Transnet Freight Rail / Road Freight</a:t>
            </a:r>
          </a:p>
          <a:p>
            <a:pPr marL="285750" lvl="0" indent="-2857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Constantia" panose="02030602050306030303" pitchFamily="18" charset="0"/>
              </a:rPr>
              <a:t>DoT – Branch lines</a:t>
            </a:r>
            <a:endParaRPr lang="en-ZA" sz="2000" dirty="0">
              <a:solidFill>
                <a:schemeClr val="bg1"/>
              </a:solidFill>
              <a:latin typeface="Constantia" panose="02030602050306030303" pitchFamily="18" charset="0"/>
            </a:endParaRPr>
          </a:p>
          <a:p>
            <a:pPr marL="285750" lvl="0" indent="-2857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Constantia" panose="02030602050306030303" pitchFamily="18" charset="0"/>
              </a:rPr>
              <a:t>Collaboration with GOSA</a:t>
            </a:r>
          </a:p>
          <a:p>
            <a:pPr marL="285750" lvl="0" indent="-2857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Constantia" panose="02030602050306030303" pitchFamily="18" charset="0"/>
              </a:rPr>
              <a:t>Recalling of LEAF Inspection Services </a:t>
            </a:r>
            <a:endParaRPr lang="en-ZA" sz="2000" dirty="0">
              <a:solidFill>
                <a:schemeClr val="bg1"/>
              </a:solidFill>
              <a:latin typeface="Constantia" panose="02030602050306030303" pitchFamily="18" charset="0"/>
            </a:endParaRPr>
          </a:p>
          <a:p>
            <a:pPr marL="285750" lvl="0" indent="-2857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Constantia" panose="02030602050306030303" pitchFamily="18" charset="0"/>
              </a:rPr>
              <a:t>Monitoring research activities &amp; priorities  </a:t>
            </a:r>
          </a:p>
          <a:p>
            <a:pPr marL="285750" lvl="0" indent="-2857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Constantia" panose="02030602050306030303" pitchFamily="18" charset="0"/>
              </a:rPr>
              <a:t>Establish sustainable funding models for industry information</a:t>
            </a:r>
            <a:endParaRPr lang="en-ZA" sz="2000" dirty="0">
              <a:solidFill>
                <a:schemeClr val="bg1"/>
              </a:solidFill>
              <a:latin typeface="Constantia" panose="02030602050306030303" pitchFamily="18" charset="0"/>
            </a:endParaRPr>
          </a:p>
          <a:p>
            <a:pPr lvl="0"/>
            <a:endParaRPr lang="en-ZA" sz="2000" dirty="0">
              <a:solidFill>
                <a:schemeClr val="bg1"/>
              </a:solidFill>
              <a:latin typeface="Constantia" panose="02030602050306030303" pitchFamily="18" charset="0"/>
            </a:endParaRPr>
          </a:p>
        </p:txBody>
      </p:sp>
      <p:sp>
        <p:nvSpPr>
          <p:cNvPr id="6" name="Title 6">
            <a:extLst>
              <a:ext uri="{FF2B5EF4-FFF2-40B4-BE49-F238E27FC236}">
                <a16:creationId xmlns:a16="http://schemas.microsoft.com/office/drawing/2014/main" id="{AA09A59C-CEEC-4BF3-953A-3117FE4C41DE}"/>
              </a:ext>
            </a:extLst>
          </p:cNvPr>
          <p:cNvSpPr txBox="1">
            <a:spLocks/>
          </p:cNvSpPr>
          <p:nvPr/>
        </p:nvSpPr>
        <p:spPr>
          <a:xfrm>
            <a:off x="0" y="65722"/>
            <a:ext cx="914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3600" cap="small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Continuation of 2019 Initiatives</a:t>
            </a:r>
          </a:p>
          <a:p>
            <a:pPr algn="ctr"/>
            <a:r>
              <a:rPr lang="en-US" sz="3600" cap="small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for Grain &amp; Oilseeds</a:t>
            </a:r>
            <a:endParaRPr lang="en-ZA" sz="3600" cap="small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90399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DB48E8A3-DE40-4F07-B276-863BA6C4A744}"/>
              </a:ext>
            </a:extLst>
          </p:cNvPr>
          <p:cNvSpPr txBox="1"/>
          <p:nvPr/>
        </p:nvSpPr>
        <p:spPr>
          <a:xfrm>
            <a:off x="467544" y="1700808"/>
            <a:ext cx="8532440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Maize, wheat, soybean, sunflower and sorghum </a:t>
            </a:r>
          </a:p>
          <a:p>
            <a:pPr lvl="0"/>
            <a:endParaRPr lang="en-US" sz="2000" dirty="0">
              <a:solidFill>
                <a:schemeClr val="bg1"/>
              </a:solidFill>
              <a:latin typeface="Constantia" panose="02030602050306030303" pitchFamily="18" charset="0"/>
            </a:endParaRP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Constantia" panose="02030602050306030303" pitchFamily="18" charset="0"/>
              </a:rPr>
              <a:t>SACTA funding  as collateral for Transformation initiatives  </a:t>
            </a:r>
          </a:p>
          <a:p>
            <a:pPr marL="285750" lvl="0" indent="-2857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Constantia" panose="02030602050306030303" pitchFamily="18" charset="0"/>
              </a:rPr>
              <a:t>Collaboration with GOSA</a:t>
            </a:r>
          </a:p>
          <a:p>
            <a:pPr marL="285750" lvl="0" indent="-2857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Constantia" panose="02030602050306030303" pitchFamily="18" charset="0"/>
              </a:rPr>
              <a:t>Recalling of LEAF Inspection Services </a:t>
            </a:r>
            <a:endParaRPr lang="en-ZA" sz="2000" dirty="0">
              <a:solidFill>
                <a:schemeClr val="bg1"/>
              </a:solidFill>
              <a:latin typeface="Constantia" panose="02030602050306030303" pitchFamily="18" charset="0"/>
            </a:endParaRP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Constantia" panose="02030602050306030303" pitchFamily="18" charset="0"/>
              </a:rPr>
              <a:t>Monitor research activities &amp; priorities</a:t>
            </a: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Regulation for dispute resolution i.t.o. </a:t>
            </a:r>
            <a:r>
              <a:rPr lang="af-ZA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Sampling device &amp; grading  </a:t>
            </a:r>
            <a:endParaRPr lang="en-ZA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On-line training platform for Grain Depot Manager &amp; Grain Grader</a:t>
            </a: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Secure support from AgriSETA &amp; FoodBev SETA for skills development</a:t>
            </a:r>
            <a:endParaRPr lang="en-ZA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Improved implementation of food safety processes across whole sector  </a:t>
            </a:r>
          </a:p>
          <a:p>
            <a:pPr marL="285750" lvl="0" indent="-2857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Constantia" panose="02030602050306030303" pitchFamily="18" charset="0"/>
              </a:rPr>
              <a:t>DPE - Road 2 Rail /Transnet</a:t>
            </a:r>
          </a:p>
          <a:p>
            <a:pPr marL="285750" lvl="0" indent="-2857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Constantia" panose="02030602050306030303" pitchFamily="18" charset="0"/>
              </a:rPr>
              <a:t>DoT – Branch lines</a:t>
            </a:r>
            <a:endParaRPr lang="en-ZA" sz="2000" dirty="0">
              <a:solidFill>
                <a:schemeClr val="bg1"/>
              </a:solidFill>
              <a:latin typeface="Constantia" panose="02030602050306030303" pitchFamily="18" charset="0"/>
            </a:endParaRPr>
          </a:p>
          <a:p>
            <a:pPr lvl="0"/>
            <a:endParaRPr lang="en-ZA" sz="2000" dirty="0">
              <a:solidFill>
                <a:schemeClr val="bg1"/>
              </a:solidFill>
              <a:latin typeface="Constantia" panose="02030602050306030303" pitchFamily="18" charset="0"/>
            </a:endParaRPr>
          </a:p>
        </p:txBody>
      </p:sp>
      <p:sp>
        <p:nvSpPr>
          <p:cNvPr id="6" name="Title 6">
            <a:extLst>
              <a:ext uri="{FF2B5EF4-FFF2-40B4-BE49-F238E27FC236}">
                <a16:creationId xmlns:a16="http://schemas.microsoft.com/office/drawing/2014/main" id="{AFCC80E8-AB0D-48D1-9E6F-4D6CC7CDD461}"/>
              </a:ext>
            </a:extLst>
          </p:cNvPr>
          <p:cNvSpPr txBox="1">
            <a:spLocks/>
          </p:cNvSpPr>
          <p:nvPr/>
        </p:nvSpPr>
        <p:spPr>
          <a:xfrm>
            <a:off x="0" y="65722"/>
            <a:ext cx="914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4400" b="0" cap="small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2020</a:t>
            </a:r>
            <a:r>
              <a:rPr lang="en-US" sz="3600" cap="small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 New Initiatives</a:t>
            </a:r>
          </a:p>
          <a:p>
            <a:pPr algn="ctr"/>
            <a:r>
              <a:rPr lang="en-US" sz="3600" cap="small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for Grain &amp; Oilseeds</a:t>
            </a:r>
            <a:endParaRPr lang="en-ZA" sz="3600" cap="small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6420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052736"/>
            <a:ext cx="7886700" cy="3816424"/>
          </a:xfrm>
        </p:spPr>
        <p:txBody>
          <a:bodyPr>
            <a:normAutofit/>
          </a:bodyPr>
          <a:lstStyle/>
          <a:p>
            <a:pPr algn="ctr"/>
            <a:r>
              <a:rPr lang="en-ZA" sz="8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Thank you</a:t>
            </a:r>
            <a:br>
              <a:rPr lang="en-ZA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</a:br>
            <a:br>
              <a:rPr lang="en-Z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</a:br>
            <a:br>
              <a:rPr lang="en-Z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</a:br>
            <a:br>
              <a:rPr lang="en-ZA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</a:br>
            <a:r>
              <a:rPr lang="en-ZA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www.agbizgrain.co.za</a:t>
            </a:r>
          </a:p>
        </p:txBody>
      </p:sp>
    </p:spTree>
    <p:extLst>
      <p:ext uri="{BB962C8B-B14F-4D97-AF65-F5344CB8AC3E}">
        <p14:creationId xmlns:p14="http://schemas.microsoft.com/office/powerpoint/2010/main" val="3222055667"/>
      </p:ext>
    </p:extLst>
  </p:cSld>
  <p:clrMapOvr>
    <a:masterClrMapping/>
  </p:clrMapOvr>
</p:sld>
</file>

<file path=ppt/theme/theme1.xml><?xml version="1.0" encoding="utf-8"?>
<a:theme xmlns:a="http://schemas.openxmlformats.org/drawingml/2006/main" name="Theme Agbiz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 Agbiz</Template>
  <TotalTime>5027</TotalTime>
  <Words>325</Words>
  <Application>Microsoft Office PowerPoint</Application>
  <PresentationFormat>On-screen Show (4:3)</PresentationFormat>
  <Paragraphs>62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Constantia</vt:lpstr>
      <vt:lpstr>Wingdings</vt:lpstr>
      <vt:lpstr>Theme Agbiz</vt:lpstr>
      <vt:lpstr>The way forward   6th Agbiz Grain  Symposium  </vt:lpstr>
      <vt:lpstr>Routine Matters for Grain &amp; Oilseeds</vt:lpstr>
      <vt:lpstr>PowerPoint Presentation</vt:lpstr>
      <vt:lpstr>PowerPoint Presentation</vt:lpstr>
      <vt:lpstr>PowerPoint Presentation</vt:lpstr>
      <vt:lpstr>PowerPoint Presentation</vt:lpstr>
      <vt:lpstr>Thank you    www.agbizgrain.co.za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Banking Association meeting   Facilitated by Prof Karaan  7 July 2014</dc:title>
  <dc:creator>user</dc:creator>
  <cp:lastModifiedBy>Mariana Purnell</cp:lastModifiedBy>
  <cp:revision>180</cp:revision>
  <dcterms:created xsi:type="dcterms:W3CDTF">2014-07-13T19:23:50Z</dcterms:created>
  <dcterms:modified xsi:type="dcterms:W3CDTF">2019-08-13T19:23:50Z</dcterms:modified>
</cp:coreProperties>
</file>