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8" r:id="rId3"/>
    <p:sldId id="357" r:id="rId4"/>
    <p:sldId id="369" r:id="rId5"/>
    <p:sldId id="405" r:id="rId6"/>
    <p:sldId id="400" r:id="rId7"/>
    <p:sldId id="409" r:id="rId8"/>
    <p:sldId id="407" r:id="rId9"/>
    <p:sldId id="404" r:id="rId10"/>
    <p:sldId id="398" r:id="rId11"/>
    <p:sldId id="314" r:id="rId12"/>
    <p:sldId id="343" r:id="rId13"/>
    <p:sldId id="345" r:id="rId14"/>
    <p:sldId id="396" r:id="rId15"/>
    <p:sldId id="397" r:id="rId16"/>
    <p:sldId id="362" r:id="rId17"/>
    <p:sldId id="408" r:id="rId18"/>
    <p:sldId id="267" r:id="rId19"/>
    <p:sldId id="401" r:id="rId20"/>
  </p:sldIdLst>
  <p:sldSz cx="122047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Links" initials="SL" lastIdx="1" clrIdx="0">
    <p:extLst>
      <p:ext uri="{19B8F6BF-5375-455C-9EA6-DF929625EA0E}">
        <p15:presenceInfo xmlns:p15="http://schemas.microsoft.com/office/powerpoint/2012/main" userId="S-1-5-21-496514339-1251419697-1449819744-51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6600"/>
    <a:srgbClr val="FFD579"/>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9" autoAdjust="0"/>
    <p:restoredTop sz="74214" autoAdjust="0"/>
  </p:normalViewPr>
  <p:slideViewPr>
    <p:cSldViewPr>
      <p:cViewPr varScale="1">
        <p:scale>
          <a:sx n="75" d="100"/>
          <a:sy n="75" d="100"/>
        </p:scale>
        <p:origin x="1200" y="176"/>
      </p:cViewPr>
      <p:guideLst>
        <p:guide orient="horz" pos="2160"/>
        <p:guide pos="384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26DEA3-94D7-4343-9DF9-85D026C1DFE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DE85978-7661-4CF3-87BE-13CAD849AEDC}">
      <dgm:prSet/>
      <dgm:spPr/>
      <dgm:t>
        <a:bodyPr/>
        <a:lstStyle/>
        <a:p>
          <a:pPr rtl="0"/>
          <a:r>
            <a:rPr lang="en-ZA" b="1"/>
            <a:t>Input suppliers</a:t>
          </a:r>
          <a:endParaRPr lang="en-ZA"/>
        </a:p>
      </dgm:t>
    </dgm:pt>
    <dgm:pt modelId="{C83469DB-2813-4351-87AC-C1E6BE73D498}" type="parTrans" cxnId="{39863C47-7B42-4579-9130-E960F4EFC3C2}">
      <dgm:prSet/>
      <dgm:spPr/>
      <dgm:t>
        <a:bodyPr/>
        <a:lstStyle/>
        <a:p>
          <a:endParaRPr lang="en-US"/>
        </a:p>
      </dgm:t>
    </dgm:pt>
    <dgm:pt modelId="{2CA10B3A-F6E2-495C-ABE2-C4C39EECE348}" type="sibTrans" cxnId="{39863C47-7B42-4579-9130-E960F4EFC3C2}">
      <dgm:prSet/>
      <dgm:spPr/>
      <dgm:t>
        <a:bodyPr/>
        <a:lstStyle/>
        <a:p>
          <a:endParaRPr lang="en-US"/>
        </a:p>
      </dgm:t>
    </dgm:pt>
    <dgm:pt modelId="{C55706E4-2B48-4A02-B1DC-116FBA5F1B57}">
      <dgm:prSet/>
      <dgm:spPr/>
      <dgm:t>
        <a:bodyPr/>
        <a:lstStyle/>
        <a:p>
          <a:pPr rtl="0"/>
          <a:r>
            <a:rPr lang="en-ZA"/>
            <a:t>Adapted cultivars</a:t>
          </a:r>
        </a:p>
      </dgm:t>
    </dgm:pt>
    <dgm:pt modelId="{72AB19FB-10D9-4D82-A5BF-6AE2FBB47C2B}" type="parTrans" cxnId="{D11DB20E-A2C0-4316-88C7-3D5DB7D95310}">
      <dgm:prSet/>
      <dgm:spPr/>
      <dgm:t>
        <a:bodyPr/>
        <a:lstStyle/>
        <a:p>
          <a:endParaRPr lang="en-US"/>
        </a:p>
      </dgm:t>
    </dgm:pt>
    <dgm:pt modelId="{1B06EF83-D4B4-4A3A-9E1C-67A0D267056C}" type="sibTrans" cxnId="{D11DB20E-A2C0-4316-88C7-3D5DB7D95310}">
      <dgm:prSet/>
      <dgm:spPr/>
      <dgm:t>
        <a:bodyPr/>
        <a:lstStyle/>
        <a:p>
          <a:endParaRPr lang="en-US"/>
        </a:p>
      </dgm:t>
    </dgm:pt>
    <dgm:pt modelId="{3F237370-193E-4803-9ED1-8F001A7AA3B4}">
      <dgm:prSet/>
      <dgm:spPr/>
      <dgm:t>
        <a:bodyPr/>
        <a:lstStyle/>
        <a:p>
          <a:pPr rtl="0"/>
          <a:r>
            <a:rPr lang="en-ZA"/>
            <a:t>Management strategies</a:t>
          </a:r>
        </a:p>
      </dgm:t>
    </dgm:pt>
    <dgm:pt modelId="{F6786371-FF58-4BCB-8F8E-B044094B4CC5}" type="parTrans" cxnId="{01E6CE00-5B17-4CC4-943B-8D2ACDE09B1A}">
      <dgm:prSet/>
      <dgm:spPr/>
      <dgm:t>
        <a:bodyPr/>
        <a:lstStyle/>
        <a:p>
          <a:endParaRPr lang="en-US"/>
        </a:p>
      </dgm:t>
    </dgm:pt>
    <dgm:pt modelId="{D4B9DFC2-C270-4C31-8174-E2EF87D52D88}" type="sibTrans" cxnId="{01E6CE00-5B17-4CC4-943B-8D2ACDE09B1A}">
      <dgm:prSet/>
      <dgm:spPr/>
      <dgm:t>
        <a:bodyPr/>
        <a:lstStyle/>
        <a:p>
          <a:endParaRPr lang="en-US"/>
        </a:p>
      </dgm:t>
    </dgm:pt>
    <dgm:pt modelId="{57785324-CBBB-4218-95CE-27F0F5452DD6}">
      <dgm:prSet/>
      <dgm:spPr/>
      <dgm:t>
        <a:bodyPr/>
        <a:lstStyle/>
        <a:p>
          <a:pPr rtl="0"/>
          <a:r>
            <a:rPr lang="en-ZA" b="1"/>
            <a:t>Producers</a:t>
          </a:r>
          <a:endParaRPr lang="en-ZA"/>
        </a:p>
      </dgm:t>
    </dgm:pt>
    <dgm:pt modelId="{FF71FFA1-FEE9-4533-A975-261BBE543668}" type="parTrans" cxnId="{41F3FBA6-5E18-49FD-A859-B898EA64589D}">
      <dgm:prSet/>
      <dgm:spPr/>
      <dgm:t>
        <a:bodyPr/>
        <a:lstStyle/>
        <a:p>
          <a:endParaRPr lang="en-US"/>
        </a:p>
      </dgm:t>
    </dgm:pt>
    <dgm:pt modelId="{E8F756F1-8A77-4FA4-B487-637DEE133136}" type="sibTrans" cxnId="{41F3FBA6-5E18-49FD-A859-B898EA64589D}">
      <dgm:prSet/>
      <dgm:spPr/>
      <dgm:t>
        <a:bodyPr/>
        <a:lstStyle/>
        <a:p>
          <a:endParaRPr lang="en-US"/>
        </a:p>
      </dgm:t>
    </dgm:pt>
    <dgm:pt modelId="{49974F71-933C-4907-97B5-8125A0AEF8EE}">
      <dgm:prSet/>
      <dgm:spPr/>
      <dgm:t>
        <a:bodyPr/>
        <a:lstStyle/>
        <a:p>
          <a:pPr rtl="0"/>
          <a:r>
            <a:rPr lang="en-ZA" dirty="0"/>
            <a:t>Production practices</a:t>
          </a:r>
        </a:p>
      </dgm:t>
    </dgm:pt>
    <dgm:pt modelId="{4D0AEB39-DD2D-4CCE-BD18-28C4034A634D}" type="parTrans" cxnId="{339942C6-5B86-4ADC-9A2D-6BD33CDC11FB}">
      <dgm:prSet/>
      <dgm:spPr/>
      <dgm:t>
        <a:bodyPr/>
        <a:lstStyle/>
        <a:p>
          <a:endParaRPr lang="en-US"/>
        </a:p>
      </dgm:t>
    </dgm:pt>
    <dgm:pt modelId="{0540CA7E-DA8C-4510-9E82-BE822E2F6988}" type="sibTrans" cxnId="{339942C6-5B86-4ADC-9A2D-6BD33CDC11FB}">
      <dgm:prSet/>
      <dgm:spPr/>
      <dgm:t>
        <a:bodyPr/>
        <a:lstStyle/>
        <a:p>
          <a:endParaRPr lang="en-US"/>
        </a:p>
      </dgm:t>
    </dgm:pt>
    <dgm:pt modelId="{41A00C2D-F75B-471F-9140-9B1C85F9A69A}">
      <dgm:prSet/>
      <dgm:spPr/>
      <dgm:t>
        <a:bodyPr/>
        <a:lstStyle/>
        <a:p>
          <a:pPr rtl="0"/>
          <a:r>
            <a:rPr lang="en-ZA" b="1"/>
            <a:t>Silo owners</a:t>
          </a:r>
          <a:endParaRPr lang="en-ZA"/>
        </a:p>
      </dgm:t>
    </dgm:pt>
    <dgm:pt modelId="{F288FD6B-01F0-487B-B7D2-6FB38A282637}" type="parTrans" cxnId="{43D2FAFA-3B32-44B5-BF35-864A21552A4D}">
      <dgm:prSet/>
      <dgm:spPr/>
      <dgm:t>
        <a:bodyPr/>
        <a:lstStyle/>
        <a:p>
          <a:endParaRPr lang="en-US"/>
        </a:p>
      </dgm:t>
    </dgm:pt>
    <dgm:pt modelId="{384D7660-85F9-43CD-8D0E-F0443116C89B}" type="sibTrans" cxnId="{43D2FAFA-3B32-44B5-BF35-864A21552A4D}">
      <dgm:prSet/>
      <dgm:spPr/>
      <dgm:t>
        <a:bodyPr/>
        <a:lstStyle/>
        <a:p>
          <a:endParaRPr lang="en-US"/>
        </a:p>
      </dgm:t>
    </dgm:pt>
    <dgm:pt modelId="{3E6B9F14-1B04-4E37-8CBE-C8A1BD4310A5}">
      <dgm:prSet/>
      <dgm:spPr/>
      <dgm:t>
        <a:bodyPr/>
        <a:lstStyle/>
        <a:p>
          <a:pPr rtl="0"/>
          <a:r>
            <a:rPr lang="en-ZA"/>
            <a:t>Storage practices</a:t>
          </a:r>
        </a:p>
      </dgm:t>
    </dgm:pt>
    <dgm:pt modelId="{F374FE68-33F1-4374-8B82-AEF075267C96}" type="parTrans" cxnId="{7E8FCC85-AAB6-4438-8F0A-7291659BBD34}">
      <dgm:prSet/>
      <dgm:spPr/>
      <dgm:t>
        <a:bodyPr/>
        <a:lstStyle/>
        <a:p>
          <a:endParaRPr lang="en-US"/>
        </a:p>
      </dgm:t>
    </dgm:pt>
    <dgm:pt modelId="{84558517-E8DD-4E86-A53F-069C406E76B0}" type="sibTrans" cxnId="{7E8FCC85-AAB6-4438-8F0A-7291659BBD34}">
      <dgm:prSet/>
      <dgm:spPr/>
      <dgm:t>
        <a:bodyPr/>
        <a:lstStyle/>
        <a:p>
          <a:endParaRPr lang="en-US"/>
        </a:p>
      </dgm:t>
    </dgm:pt>
    <dgm:pt modelId="{48BE4860-3977-47F3-B964-CA52478D86E4}">
      <dgm:prSet/>
      <dgm:spPr/>
      <dgm:t>
        <a:bodyPr/>
        <a:lstStyle/>
        <a:p>
          <a:pPr rtl="0"/>
          <a:r>
            <a:rPr lang="en-ZA" b="1" dirty="0"/>
            <a:t>Trade and export</a:t>
          </a:r>
          <a:endParaRPr lang="en-ZA" dirty="0"/>
        </a:p>
      </dgm:t>
    </dgm:pt>
    <dgm:pt modelId="{A7FEC03D-C636-4855-8C94-E39C2379AE47}" type="parTrans" cxnId="{E82C6948-A281-4B8C-AAA5-1F503C07426E}">
      <dgm:prSet/>
      <dgm:spPr/>
      <dgm:t>
        <a:bodyPr/>
        <a:lstStyle/>
        <a:p>
          <a:endParaRPr lang="en-US"/>
        </a:p>
      </dgm:t>
    </dgm:pt>
    <dgm:pt modelId="{F2CE9A13-538D-483E-A975-69CFFFCED5FF}" type="sibTrans" cxnId="{E82C6948-A281-4B8C-AAA5-1F503C07426E}">
      <dgm:prSet/>
      <dgm:spPr/>
      <dgm:t>
        <a:bodyPr/>
        <a:lstStyle/>
        <a:p>
          <a:endParaRPr lang="en-US"/>
        </a:p>
      </dgm:t>
    </dgm:pt>
    <dgm:pt modelId="{24B6F505-7F3F-4E83-966C-956EADEA589B}">
      <dgm:prSet/>
      <dgm:spPr/>
      <dgm:t>
        <a:bodyPr/>
        <a:lstStyle/>
        <a:p>
          <a:pPr rtl="0"/>
          <a:r>
            <a:rPr lang="en-ZA" dirty="0" err="1"/>
            <a:t>Phytosanitary</a:t>
          </a:r>
          <a:r>
            <a:rPr lang="en-ZA" dirty="0"/>
            <a:t> regulations</a:t>
          </a:r>
        </a:p>
      </dgm:t>
    </dgm:pt>
    <dgm:pt modelId="{4D6E2437-EBAE-4ABC-89C0-7A4EA02B10A1}" type="parTrans" cxnId="{F11989EC-BFDA-4986-AD83-6147910EAB3F}">
      <dgm:prSet/>
      <dgm:spPr/>
      <dgm:t>
        <a:bodyPr/>
        <a:lstStyle/>
        <a:p>
          <a:endParaRPr lang="en-US"/>
        </a:p>
      </dgm:t>
    </dgm:pt>
    <dgm:pt modelId="{1CDFDA0B-BA3A-48B4-B4A5-0BFE15C14598}" type="sibTrans" cxnId="{F11989EC-BFDA-4986-AD83-6147910EAB3F}">
      <dgm:prSet/>
      <dgm:spPr/>
      <dgm:t>
        <a:bodyPr/>
        <a:lstStyle/>
        <a:p>
          <a:endParaRPr lang="en-US"/>
        </a:p>
      </dgm:t>
    </dgm:pt>
    <dgm:pt modelId="{B5841AB1-A637-41AE-96FA-10DF3FE5FB31}" type="pres">
      <dgm:prSet presAssocID="{3326DEA3-94D7-4343-9DF9-85D026C1DFE0}" presName="Name0" presStyleCnt="0">
        <dgm:presLayoutVars>
          <dgm:dir/>
          <dgm:animLvl val="lvl"/>
          <dgm:resizeHandles val="exact"/>
        </dgm:presLayoutVars>
      </dgm:prSet>
      <dgm:spPr/>
    </dgm:pt>
    <dgm:pt modelId="{285695F9-EF1E-47A8-ACE6-460C138F0719}" type="pres">
      <dgm:prSet presAssocID="{3326DEA3-94D7-4343-9DF9-85D026C1DFE0}" presName="tSp" presStyleCnt="0"/>
      <dgm:spPr/>
    </dgm:pt>
    <dgm:pt modelId="{2673B8FE-9CA3-486E-8508-D3F3CDDE7B51}" type="pres">
      <dgm:prSet presAssocID="{3326DEA3-94D7-4343-9DF9-85D026C1DFE0}" presName="bSp" presStyleCnt="0"/>
      <dgm:spPr/>
    </dgm:pt>
    <dgm:pt modelId="{2BF1D786-E299-4D5B-8BEF-B91F7C9C8C27}" type="pres">
      <dgm:prSet presAssocID="{3326DEA3-94D7-4343-9DF9-85D026C1DFE0}" presName="process" presStyleCnt="0"/>
      <dgm:spPr/>
    </dgm:pt>
    <dgm:pt modelId="{679A025B-1337-4EAA-8369-0FB4488E25C3}" type="pres">
      <dgm:prSet presAssocID="{1DE85978-7661-4CF3-87BE-13CAD849AEDC}" presName="composite1" presStyleCnt="0"/>
      <dgm:spPr/>
    </dgm:pt>
    <dgm:pt modelId="{D5A874A5-6899-436E-BDAE-7D0D57FE4FE5}" type="pres">
      <dgm:prSet presAssocID="{1DE85978-7661-4CF3-87BE-13CAD849AEDC}" presName="dummyNode1" presStyleLbl="node1" presStyleIdx="0" presStyleCnt="4"/>
      <dgm:spPr/>
    </dgm:pt>
    <dgm:pt modelId="{4299ADD5-D525-4CAA-BB14-42D564B13204}" type="pres">
      <dgm:prSet presAssocID="{1DE85978-7661-4CF3-87BE-13CAD849AEDC}" presName="childNode1" presStyleLbl="bgAcc1" presStyleIdx="0" presStyleCnt="4">
        <dgm:presLayoutVars>
          <dgm:bulletEnabled val="1"/>
        </dgm:presLayoutVars>
      </dgm:prSet>
      <dgm:spPr/>
    </dgm:pt>
    <dgm:pt modelId="{39529F55-E13D-42C3-BCBC-C84353E51E6D}" type="pres">
      <dgm:prSet presAssocID="{1DE85978-7661-4CF3-87BE-13CAD849AEDC}" presName="childNode1tx" presStyleLbl="bgAcc1" presStyleIdx="0" presStyleCnt="4">
        <dgm:presLayoutVars>
          <dgm:bulletEnabled val="1"/>
        </dgm:presLayoutVars>
      </dgm:prSet>
      <dgm:spPr/>
    </dgm:pt>
    <dgm:pt modelId="{0FD41146-C374-45C6-AF69-2845890E835A}" type="pres">
      <dgm:prSet presAssocID="{1DE85978-7661-4CF3-87BE-13CAD849AEDC}" presName="parentNode1" presStyleLbl="node1" presStyleIdx="0" presStyleCnt="4">
        <dgm:presLayoutVars>
          <dgm:chMax val="1"/>
          <dgm:bulletEnabled val="1"/>
        </dgm:presLayoutVars>
      </dgm:prSet>
      <dgm:spPr/>
    </dgm:pt>
    <dgm:pt modelId="{3F814586-FB29-455B-B1D1-D57A77DBDC80}" type="pres">
      <dgm:prSet presAssocID="{1DE85978-7661-4CF3-87BE-13CAD849AEDC}" presName="connSite1" presStyleCnt="0"/>
      <dgm:spPr/>
    </dgm:pt>
    <dgm:pt modelId="{20245F75-0CB6-4B77-A297-ACBA94AEA68C}" type="pres">
      <dgm:prSet presAssocID="{2CA10B3A-F6E2-495C-ABE2-C4C39EECE348}" presName="Name9" presStyleLbl="sibTrans2D1" presStyleIdx="0" presStyleCnt="3"/>
      <dgm:spPr/>
    </dgm:pt>
    <dgm:pt modelId="{636A18CB-1F9F-4524-BEC1-7A48221A4EDC}" type="pres">
      <dgm:prSet presAssocID="{57785324-CBBB-4218-95CE-27F0F5452DD6}" presName="composite2" presStyleCnt="0"/>
      <dgm:spPr/>
    </dgm:pt>
    <dgm:pt modelId="{93F2A18B-5DB0-4E0D-841D-64FC3E515C86}" type="pres">
      <dgm:prSet presAssocID="{57785324-CBBB-4218-95CE-27F0F5452DD6}" presName="dummyNode2" presStyleLbl="node1" presStyleIdx="0" presStyleCnt="4"/>
      <dgm:spPr/>
    </dgm:pt>
    <dgm:pt modelId="{D45BEDE8-739C-408A-96EC-944C608719EB}" type="pres">
      <dgm:prSet presAssocID="{57785324-CBBB-4218-95CE-27F0F5452DD6}" presName="childNode2" presStyleLbl="bgAcc1" presStyleIdx="1" presStyleCnt="4">
        <dgm:presLayoutVars>
          <dgm:bulletEnabled val="1"/>
        </dgm:presLayoutVars>
      </dgm:prSet>
      <dgm:spPr/>
    </dgm:pt>
    <dgm:pt modelId="{18C457A3-C7AC-497D-A859-8EC3A5318BF2}" type="pres">
      <dgm:prSet presAssocID="{57785324-CBBB-4218-95CE-27F0F5452DD6}" presName="childNode2tx" presStyleLbl="bgAcc1" presStyleIdx="1" presStyleCnt="4">
        <dgm:presLayoutVars>
          <dgm:bulletEnabled val="1"/>
        </dgm:presLayoutVars>
      </dgm:prSet>
      <dgm:spPr/>
    </dgm:pt>
    <dgm:pt modelId="{61F1194C-91D6-4271-9B2E-6E7A9BDCCFE5}" type="pres">
      <dgm:prSet presAssocID="{57785324-CBBB-4218-95CE-27F0F5452DD6}" presName="parentNode2" presStyleLbl="node1" presStyleIdx="1" presStyleCnt="4">
        <dgm:presLayoutVars>
          <dgm:chMax val="0"/>
          <dgm:bulletEnabled val="1"/>
        </dgm:presLayoutVars>
      </dgm:prSet>
      <dgm:spPr/>
    </dgm:pt>
    <dgm:pt modelId="{34F92CAC-D036-4C65-A1A5-CA5298321D5D}" type="pres">
      <dgm:prSet presAssocID="{57785324-CBBB-4218-95CE-27F0F5452DD6}" presName="connSite2" presStyleCnt="0"/>
      <dgm:spPr/>
    </dgm:pt>
    <dgm:pt modelId="{8E705E1B-9FA2-4B86-A3A9-453D461188C1}" type="pres">
      <dgm:prSet presAssocID="{E8F756F1-8A77-4FA4-B487-637DEE133136}" presName="Name18" presStyleLbl="sibTrans2D1" presStyleIdx="1" presStyleCnt="3"/>
      <dgm:spPr/>
    </dgm:pt>
    <dgm:pt modelId="{0C394D5C-CADD-49C4-9095-B4751AE77F53}" type="pres">
      <dgm:prSet presAssocID="{41A00C2D-F75B-471F-9140-9B1C85F9A69A}" presName="composite1" presStyleCnt="0"/>
      <dgm:spPr/>
    </dgm:pt>
    <dgm:pt modelId="{0C24A84C-0596-4FB9-A46F-6C366D42E9D2}" type="pres">
      <dgm:prSet presAssocID="{41A00C2D-F75B-471F-9140-9B1C85F9A69A}" presName="dummyNode1" presStyleLbl="node1" presStyleIdx="1" presStyleCnt="4"/>
      <dgm:spPr/>
    </dgm:pt>
    <dgm:pt modelId="{38A3402D-AB41-4438-B554-A6FE980528FC}" type="pres">
      <dgm:prSet presAssocID="{41A00C2D-F75B-471F-9140-9B1C85F9A69A}" presName="childNode1" presStyleLbl="bgAcc1" presStyleIdx="2" presStyleCnt="4">
        <dgm:presLayoutVars>
          <dgm:bulletEnabled val="1"/>
        </dgm:presLayoutVars>
      </dgm:prSet>
      <dgm:spPr/>
    </dgm:pt>
    <dgm:pt modelId="{08EB8C46-6A0B-4115-B227-DB1E0EBB1F9C}" type="pres">
      <dgm:prSet presAssocID="{41A00C2D-F75B-471F-9140-9B1C85F9A69A}" presName="childNode1tx" presStyleLbl="bgAcc1" presStyleIdx="2" presStyleCnt="4">
        <dgm:presLayoutVars>
          <dgm:bulletEnabled val="1"/>
        </dgm:presLayoutVars>
      </dgm:prSet>
      <dgm:spPr/>
    </dgm:pt>
    <dgm:pt modelId="{9B1C7695-015D-49BC-A731-54356B18203A}" type="pres">
      <dgm:prSet presAssocID="{41A00C2D-F75B-471F-9140-9B1C85F9A69A}" presName="parentNode1" presStyleLbl="node1" presStyleIdx="2" presStyleCnt="4">
        <dgm:presLayoutVars>
          <dgm:chMax val="1"/>
          <dgm:bulletEnabled val="1"/>
        </dgm:presLayoutVars>
      </dgm:prSet>
      <dgm:spPr/>
    </dgm:pt>
    <dgm:pt modelId="{1A5A8213-91FC-4B8D-AF30-697CA645BC4A}" type="pres">
      <dgm:prSet presAssocID="{41A00C2D-F75B-471F-9140-9B1C85F9A69A}" presName="connSite1" presStyleCnt="0"/>
      <dgm:spPr/>
    </dgm:pt>
    <dgm:pt modelId="{BAFA9AA9-8AA2-4125-B607-878B37778DB6}" type="pres">
      <dgm:prSet presAssocID="{384D7660-85F9-43CD-8D0E-F0443116C89B}" presName="Name9" presStyleLbl="sibTrans2D1" presStyleIdx="2" presStyleCnt="3"/>
      <dgm:spPr/>
    </dgm:pt>
    <dgm:pt modelId="{FBA27494-2392-4418-9E58-B7ABB77A5206}" type="pres">
      <dgm:prSet presAssocID="{48BE4860-3977-47F3-B964-CA52478D86E4}" presName="composite2" presStyleCnt="0"/>
      <dgm:spPr/>
    </dgm:pt>
    <dgm:pt modelId="{EAC947AD-FDA0-45E8-8ADD-90A2A25D2304}" type="pres">
      <dgm:prSet presAssocID="{48BE4860-3977-47F3-B964-CA52478D86E4}" presName="dummyNode2" presStyleLbl="node1" presStyleIdx="2" presStyleCnt="4"/>
      <dgm:spPr/>
    </dgm:pt>
    <dgm:pt modelId="{5E1FC5F6-8532-4192-AA8A-1458E68ECBD1}" type="pres">
      <dgm:prSet presAssocID="{48BE4860-3977-47F3-B964-CA52478D86E4}" presName="childNode2" presStyleLbl="bgAcc1" presStyleIdx="3" presStyleCnt="4">
        <dgm:presLayoutVars>
          <dgm:bulletEnabled val="1"/>
        </dgm:presLayoutVars>
      </dgm:prSet>
      <dgm:spPr/>
    </dgm:pt>
    <dgm:pt modelId="{9831818E-C1E7-495D-BE9B-D0EE4EE59ACF}" type="pres">
      <dgm:prSet presAssocID="{48BE4860-3977-47F3-B964-CA52478D86E4}" presName="childNode2tx" presStyleLbl="bgAcc1" presStyleIdx="3" presStyleCnt="4">
        <dgm:presLayoutVars>
          <dgm:bulletEnabled val="1"/>
        </dgm:presLayoutVars>
      </dgm:prSet>
      <dgm:spPr/>
    </dgm:pt>
    <dgm:pt modelId="{470767B4-089D-47DD-AB2E-C265933BA8A6}" type="pres">
      <dgm:prSet presAssocID="{48BE4860-3977-47F3-B964-CA52478D86E4}" presName="parentNode2" presStyleLbl="node1" presStyleIdx="3" presStyleCnt="4">
        <dgm:presLayoutVars>
          <dgm:chMax val="0"/>
          <dgm:bulletEnabled val="1"/>
        </dgm:presLayoutVars>
      </dgm:prSet>
      <dgm:spPr/>
    </dgm:pt>
    <dgm:pt modelId="{A9B02873-E682-4222-9F10-11E7437F3ECC}" type="pres">
      <dgm:prSet presAssocID="{48BE4860-3977-47F3-B964-CA52478D86E4}" presName="connSite2" presStyleCnt="0"/>
      <dgm:spPr/>
    </dgm:pt>
  </dgm:ptLst>
  <dgm:cxnLst>
    <dgm:cxn modelId="{01E6CE00-5B17-4CC4-943B-8D2ACDE09B1A}" srcId="{1DE85978-7661-4CF3-87BE-13CAD849AEDC}" destId="{3F237370-193E-4803-9ED1-8F001A7AA3B4}" srcOrd="1" destOrd="0" parTransId="{F6786371-FF58-4BCB-8F8E-B044094B4CC5}" sibTransId="{D4B9DFC2-C270-4C31-8174-E2EF87D52D88}"/>
    <dgm:cxn modelId="{D11DB20E-A2C0-4316-88C7-3D5DB7D95310}" srcId="{1DE85978-7661-4CF3-87BE-13CAD849AEDC}" destId="{C55706E4-2B48-4A02-B1DC-116FBA5F1B57}" srcOrd="0" destOrd="0" parTransId="{72AB19FB-10D9-4D82-A5BF-6AE2FBB47C2B}" sibTransId="{1B06EF83-D4B4-4A3A-9E1C-67A0D267056C}"/>
    <dgm:cxn modelId="{464F872B-E45D-4AEC-949D-927DB4DE0116}" type="presOf" srcId="{24B6F505-7F3F-4E83-966C-956EADEA589B}" destId="{5E1FC5F6-8532-4192-AA8A-1458E68ECBD1}" srcOrd="0" destOrd="0" presId="urn:microsoft.com/office/officeart/2005/8/layout/hProcess4"/>
    <dgm:cxn modelId="{7941FC38-17E0-4027-A2CA-70B4C725EAC6}" type="presOf" srcId="{3F237370-193E-4803-9ED1-8F001A7AA3B4}" destId="{4299ADD5-D525-4CAA-BB14-42D564B13204}" srcOrd="0" destOrd="1" presId="urn:microsoft.com/office/officeart/2005/8/layout/hProcess4"/>
    <dgm:cxn modelId="{0A805C39-3616-4372-B927-CEDD5A8AB84C}" type="presOf" srcId="{48BE4860-3977-47F3-B964-CA52478D86E4}" destId="{470767B4-089D-47DD-AB2E-C265933BA8A6}" srcOrd="0" destOrd="0" presId="urn:microsoft.com/office/officeart/2005/8/layout/hProcess4"/>
    <dgm:cxn modelId="{9B65EC3A-57F2-4A4C-AEF5-0EF8F94957ED}" type="presOf" srcId="{3326DEA3-94D7-4343-9DF9-85D026C1DFE0}" destId="{B5841AB1-A637-41AE-96FA-10DF3FE5FB31}" srcOrd="0" destOrd="0" presId="urn:microsoft.com/office/officeart/2005/8/layout/hProcess4"/>
    <dgm:cxn modelId="{39863C47-7B42-4579-9130-E960F4EFC3C2}" srcId="{3326DEA3-94D7-4343-9DF9-85D026C1DFE0}" destId="{1DE85978-7661-4CF3-87BE-13CAD849AEDC}" srcOrd="0" destOrd="0" parTransId="{C83469DB-2813-4351-87AC-C1E6BE73D498}" sibTransId="{2CA10B3A-F6E2-495C-ABE2-C4C39EECE348}"/>
    <dgm:cxn modelId="{E82C6948-A281-4B8C-AAA5-1F503C07426E}" srcId="{3326DEA3-94D7-4343-9DF9-85D026C1DFE0}" destId="{48BE4860-3977-47F3-B964-CA52478D86E4}" srcOrd="3" destOrd="0" parTransId="{A7FEC03D-C636-4855-8C94-E39C2379AE47}" sibTransId="{F2CE9A13-538D-483E-A975-69CFFFCED5FF}"/>
    <dgm:cxn modelId="{7D21304F-2CC4-4343-A6C8-58A3338941B4}" type="presOf" srcId="{2CA10B3A-F6E2-495C-ABE2-C4C39EECE348}" destId="{20245F75-0CB6-4B77-A297-ACBA94AEA68C}" srcOrd="0" destOrd="0" presId="urn:microsoft.com/office/officeart/2005/8/layout/hProcess4"/>
    <dgm:cxn modelId="{15FBE961-BF90-4693-A487-F1B0EFA2EDCB}" type="presOf" srcId="{3E6B9F14-1B04-4E37-8CBE-C8A1BD4310A5}" destId="{38A3402D-AB41-4438-B554-A6FE980528FC}" srcOrd="0" destOrd="0" presId="urn:microsoft.com/office/officeart/2005/8/layout/hProcess4"/>
    <dgm:cxn modelId="{70370463-6B84-4587-AC56-0BF0A10B7C48}" type="presOf" srcId="{C55706E4-2B48-4A02-B1DC-116FBA5F1B57}" destId="{39529F55-E13D-42C3-BCBC-C84353E51E6D}" srcOrd="1" destOrd="0" presId="urn:microsoft.com/office/officeart/2005/8/layout/hProcess4"/>
    <dgm:cxn modelId="{62BEDD73-864C-47E3-8951-BD4ED4155374}" type="presOf" srcId="{57785324-CBBB-4218-95CE-27F0F5452DD6}" destId="{61F1194C-91D6-4271-9B2E-6E7A9BDCCFE5}" srcOrd="0" destOrd="0" presId="urn:microsoft.com/office/officeart/2005/8/layout/hProcess4"/>
    <dgm:cxn modelId="{7E8FCC85-AAB6-4438-8F0A-7291659BBD34}" srcId="{41A00C2D-F75B-471F-9140-9B1C85F9A69A}" destId="{3E6B9F14-1B04-4E37-8CBE-C8A1BD4310A5}" srcOrd="0" destOrd="0" parTransId="{F374FE68-33F1-4374-8B82-AEF075267C96}" sibTransId="{84558517-E8DD-4E86-A53F-069C406E76B0}"/>
    <dgm:cxn modelId="{37A70C97-DE9E-4591-A95E-082BCCEA822C}" type="presOf" srcId="{E8F756F1-8A77-4FA4-B487-637DEE133136}" destId="{8E705E1B-9FA2-4B86-A3A9-453D461188C1}" srcOrd="0" destOrd="0" presId="urn:microsoft.com/office/officeart/2005/8/layout/hProcess4"/>
    <dgm:cxn modelId="{87C1C997-C1DA-4D28-BB17-85BC2EF9897F}" type="presOf" srcId="{49974F71-933C-4907-97B5-8125A0AEF8EE}" destId="{18C457A3-C7AC-497D-A859-8EC3A5318BF2}" srcOrd="1" destOrd="0" presId="urn:microsoft.com/office/officeart/2005/8/layout/hProcess4"/>
    <dgm:cxn modelId="{88C9E499-783F-4ACB-9CC1-A17E1F5F9324}" type="presOf" srcId="{49974F71-933C-4907-97B5-8125A0AEF8EE}" destId="{D45BEDE8-739C-408A-96EC-944C608719EB}" srcOrd="0" destOrd="0" presId="urn:microsoft.com/office/officeart/2005/8/layout/hProcess4"/>
    <dgm:cxn modelId="{41F3FBA6-5E18-49FD-A859-B898EA64589D}" srcId="{3326DEA3-94D7-4343-9DF9-85D026C1DFE0}" destId="{57785324-CBBB-4218-95CE-27F0F5452DD6}" srcOrd="1" destOrd="0" parTransId="{FF71FFA1-FEE9-4533-A975-261BBE543668}" sibTransId="{E8F756F1-8A77-4FA4-B487-637DEE133136}"/>
    <dgm:cxn modelId="{D869FBAC-B409-40A2-8CFB-6E04CA3AB84C}" type="presOf" srcId="{384D7660-85F9-43CD-8D0E-F0443116C89B}" destId="{BAFA9AA9-8AA2-4125-B607-878B37778DB6}" srcOrd="0" destOrd="0" presId="urn:microsoft.com/office/officeart/2005/8/layout/hProcess4"/>
    <dgm:cxn modelId="{DCDA1FB4-D6B3-4F87-976D-8F782C3400FE}" type="presOf" srcId="{3F237370-193E-4803-9ED1-8F001A7AA3B4}" destId="{39529F55-E13D-42C3-BCBC-C84353E51E6D}" srcOrd="1" destOrd="1" presId="urn:microsoft.com/office/officeart/2005/8/layout/hProcess4"/>
    <dgm:cxn modelId="{9A25BFBD-85EE-457F-BD57-7D57067B031B}" type="presOf" srcId="{C55706E4-2B48-4A02-B1DC-116FBA5F1B57}" destId="{4299ADD5-D525-4CAA-BB14-42D564B13204}" srcOrd="0" destOrd="0" presId="urn:microsoft.com/office/officeart/2005/8/layout/hProcess4"/>
    <dgm:cxn modelId="{339942C6-5B86-4ADC-9A2D-6BD33CDC11FB}" srcId="{57785324-CBBB-4218-95CE-27F0F5452DD6}" destId="{49974F71-933C-4907-97B5-8125A0AEF8EE}" srcOrd="0" destOrd="0" parTransId="{4D0AEB39-DD2D-4CCE-BD18-28C4034A634D}" sibTransId="{0540CA7E-DA8C-4510-9E82-BE822E2F6988}"/>
    <dgm:cxn modelId="{5C5DC2D2-F1D1-498E-A8FB-4E92E304F024}" type="presOf" srcId="{1DE85978-7661-4CF3-87BE-13CAD849AEDC}" destId="{0FD41146-C374-45C6-AF69-2845890E835A}" srcOrd="0" destOrd="0" presId="urn:microsoft.com/office/officeart/2005/8/layout/hProcess4"/>
    <dgm:cxn modelId="{F11989EC-BFDA-4986-AD83-6147910EAB3F}" srcId="{48BE4860-3977-47F3-B964-CA52478D86E4}" destId="{24B6F505-7F3F-4E83-966C-956EADEA589B}" srcOrd="0" destOrd="0" parTransId="{4D6E2437-EBAE-4ABC-89C0-7A4EA02B10A1}" sibTransId="{1CDFDA0B-BA3A-48B4-B4A5-0BFE15C14598}"/>
    <dgm:cxn modelId="{A1810BED-8915-4787-AEFB-0DA43AE1E4EF}" type="presOf" srcId="{24B6F505-7F3F-4E83-966C-956EADEA589B}" destId="{9831818E-C1E7-495D-BE9B-D0EE4EE59ACF}" srcOrd="1" destOrd="0" presId="urn:microsoft.com/office/officeart/2005/8/layout/hProcess4"/>
    <dgm:cxn modelId="{76876BFA-B457-4164-9770-9C5A54A75285}" type="presOf" srcId="{41A00C2D-F75B-471F-9140-9B1C85F9A69A}" destId="{9B1C7695-015D-49BC-A731-54356B18203A}" srcOrd="0" destOrd="0" presId="urn:microsoft.com/office/officeart/2005/8/layout/hProcess4"/>
    <dgm:cxn modelId="{43D2FAFA-3B32-44B5-BF35-864A21552A4D}" srcId="{3326DEA3-94D7-4343-9DF9-85D026C1DFE0}" destId="{41A00C2D-F75B-471F-9140-9B1C85F9A69A}" srcOrd="2" destOrd="0" parTransId="{F288FD6B-01F0-487B-B7D2-6FB38A282637}" sibTransId="{384D7660-85F9-43CD-8D0E-F0443116C89B}"/>
    <dgm:cxn modelId="{8ADD27FD-F9A9-4626-9D03-14818D439B3B}" type="presOf" srcId="{3E6B9F14-1B04-4E37-8CBE-C8A1BD4310A5}" destId="{08EB8C46-6A0B-4115-B227-DB1E0EBB1F9C}" srcOrd="1" destOrd="0" presId="urn:microsoft.com/office/officeart/2005/8/layout/hProcess4"/>
    <dgm:cxn modelId="{1B3BC2D3-DE26-425F-8381-E4F56EEAFF79}" type="presParOf" srcId="{B5841AB1-A637-41AE-96FA-10DF3FE5FB31}" destId="{285695F9-EF1E-47A8-ACE6-460C138F0719}" srcOrd="0" destOrd="0" presId="urn:microsoft.com/office/officeart/2005/8/layout/hProcess4"/>
    <dgm:cxn modelId="{D3FCD14D-3924-4495-A65A-06BC3C0CE773}" type="presParOf" srcId="{B5841AB1-A637-41AE-96FA-10DF3FE5FB31}" destId="{2673B8FE-9CA3-486E-8508-D3F3CDDE7B51}" srcOrd="1" destOrd="0" presId="urn:microsoft.com/office/officeart/2005/8/layout/hProcess4"/>
    <dgm:cxn modelId="{B164AB48-1A84-4C3C-B66C-9792E0BB13DE}" type="presParOf" srcId="{B5841AB1-A637-41AE-96FA-10DF3FE5FB31}" destId="{2BF1D786-E299-4D5B-8BEF-B91F7C9C8C27}" srcOrd="2" destOrd="0" presId="urn:microsoft.com/office/officeart/2005/8/layout/hProcess4"/>
    <dgm:cxn modelId="{7BD88E09-8415-4533-A63D-875BD0B2450F}" type="presParOf" srcId="{2BF1D786-E299-4D5B-8BEF-B91F7C9C8C27}" destId="{679A025B-1337-4EAA-8369-0FB4488E25C3}" srcOrd="0" destOrd="0" presId="urn:microsoft.com/office/officeart/2005/8/layout/hProcess4"/>
    <dgm:cxn modelId="{26F8BB67-C6CD-4EAC-A28F-3DD4EE07E84B}" type="presParOf" srcId="{679A025B-1337-4EAA-8369-0FB4488E25C3}" destId="{D5A874A5-6899-436E-BDAE-7D0D57FE4FE5}" srcOrd="0" destOrd="0" presId="urn:microsoft.com/office/officeart/2005/8/layout/hProcess4"/>
    <dgm:cxn modelId="{18B599FB-B95A-4C75-B071-C28AC2DF5D58}" type="presParOf" srcId="{679A025B-1337-4EAA-8369-0FB4488E25C3}" destId="{4299ADD5-D525-4CAA-BB14-42D564B13204}" srcOrd="1" destOrd="0" presId="urn:microsoft.com/office/officeart/2005/8/layout/hProcess4"/>
    <dgm:cxn modelId="{C88BC4EE-3CCF-4E14-831F-FD4EC7CCAAD1}" type="presParOf" srcId="{679A025B-1337-4EAA-8369-0FB4488E25C3}" destId="{39529F55-E13D-42C3-BCBC-C84353E51E6D}" srcOrd="2" destOrd="0" presId="urn:microsoft.com/office/officeart/2005/8/layout/hProcess4"/>
    <dgm:cxn modelId="{3629A5AB-3012-4149-9A77-94485022AD95}" type="presParOf" srcId="{679A025B-1337-4EAA-8369-0FB4488E25C3}" destId="{0FD41146-C374-45C6-AF69-2845890E835A}" srcOrd="3" destOrd="0" presId="urn:microsoft.com/office/officeart/2005/8/layout/hProcess4"/>
    <dgm:cxn modelId="{526DB3C2-DBD1-4E4F-90F6-613654F28C7E}" type="presParOf" srcId="{679A025B-1337-4EAA-8369-0FB4488E25C3}" destId="{3F814586-FB29-455B-B1D1-D57A77DBDC80}" srcOrd="4" destOrd="0" presId="urn:microsoft.com/office/officeart/2005/8/layout/hProcess4"/>
    <dgm:cxn modelId="{4BD578F7-0A19-4811-9932-919E40458E13}" type="presParOf" srcId="{2BF1D786-E299-4D5B-8BEF-B91F7C9C8C27}" destId="{20245F75-0CB6-4B77-A297-ACBA94AEA68C}" srcOrd="1" destOrd="0" presId="urn:microsoft.com/office/officeart/2005/8/layout/hProcess4"/>
    <dgm:cxn modelId="{B0569E5A-A2E2-4A47-9081-4C295C024FD9}" type="presParOf" srcId="{2BF1D786-E299-4D5B-8BEF-B91F7C9C8C27}" destId="{636A18CB-1F9F-4524-BEC1-7A48221A4EDC}" srcOrd="2" destOrd="0" presId="urn:microsoft.com/office/officeart/2005/8/layout/hProcess4"/>
    <dgm:cxn modelId="{D4B236B9-E464-4F1E-99D8-86CC2422F818}" type="presParOf" srcId="{636A18CB-1F9F-4524-BEC1-7A48221A4EDC}" destId="{93F2A18B-5DB0-4E0D-841D-64FC3E515C86}" srcOrd="0" destOrd="0" presId="urn:microsoft.com/office/officeart/2005/8/layout/hProcess4"/>
    <dgm:cxn modelId="{5DFADF1D-F463-4169-AAA1-85556F0015B5}" type="presParOf" srcId="{636A18CB-1F9F-4524-BEC1-7A48221A4EDC}" destId="{D45BEDE8-739C-408A-96EC-944C608719EB}" srcOrd="1" destOrd="0" presId="urn:microsoft.com/office/officeart/2005/8/layout/hProcess4"/>
    <dgm:cxn modelId="{67CF6159-9152-4057-BA10-1EFE00E57A70}" type="presParOf" srcId="{636A18CB-1F9F-4524-BEC1-7A48221A4EDC}" destId="{18C457A3-C7AC-497D-A859-8EC3A5318BF2}" srcOrd="2" destOrd="0" presId="urn:microsoft.com/office/officeart/2005/8/layout/hProcess4"/>
    <dgm:cxn modelId="{8EF67BB5-38F9-41C3-9EEA-6AE2AF20146A}" type="presParOf" srcId="{636A18CB-1F9F-4524-BEC1-7A48221A4EDC}" destId="{61F1194C-91D6-4271-9B2E-6E7A9BDCCFE5}" srcOrd="3" destOrd="0" presId="urn:microsoft.com/office/officeart/2005/8/layout/hProcess4"/>
    <dgm:cxn modelId="{C26409A9-4570-457C-A830-E284418E57A0}" type="presParOf" srcId="{636A18CB-1F9F-4524-BEC1-7A48221A4EDC}" destId="{34F92CAC-D036-4C65-A1A5-CA5298321D5D}" srcOrd="4" destOrd="0" presId="urn:microsoft.com/office/officeart/2005/8/layout/hProcess4"/>
    <dgm:cxn modelId="{79298F43-083A-46B6-A14F-9855FB2C3384}" type="presParOf" srcId="{2BF1D786-E299-4D5B-8BEF-B91F7C9C8C27}" destId="{8E705E1B-9FA2-4B86-A3A9-453D461188C1}" srcOrd="3" destOrd="0" presId="urn:microsoft.com/office/officeart/2005/8/layout/hProcess4"/>
    <dgm:cxn modelId="{C6BCF321-15FC-45DF-9095-34C0CA3C3796}" type="presParOf" srcId="{2BF1D786-E299-4D5B-8BEF-B91F7C9C8C27}" destId="{0C394D5C-CADD-49C4-9095-B4751AE77F53}" srcOrd="4" destOrd="0" presId="urn:microsoft.com/office/officeart/2005/8/layout/hProcess4"/>
    <dgm:cxn modelId="{357CF488-BCB0-41C7-B10E-9CD0828C6692}" type="presParOf" srcId="{0C394D5C-CADD-49C4-9095-B4751AE77F53}" destId="{0C24A84C-0596-4FB9-A46F-6C366D42E9D2}" srcOrd="0" destOrd="0" presId="urn:microsoft.com/office/officeart/2005/8/layout/hProcess4"/>
    <dgm:cxn modelId="{4221448C-B8D6-426E-AEBD-3362DC792BB9}" type="presParOf" srcId="{0C394D5C-CADD-49C4-9095-B4751AE77F53}" destId="{38A3402D-AB41-4438-B554-A6FE980528FC}" srcOrd="1" destOrd="0" presId="urn:microsoft.com/office/officeart/2005/8/layout/hProcess4"/>
    <dgm:cxn modelId="{21EEF802-0EA8-4B6F-93C9-1F1D90BC4E19}" type="presParOf" srcId="{0C394D5C-CADD-49C4-9095-B4751AE77F53}" destId="{08EB8C46-6A0B-4115-B227-DB1E0EBB1F9C}" srcOrd="2" destOrd="0" presId="urn:microsoft.com/office/officeart/2005/8/layout/hProcess4"/>
    <dgm:cxn modelId="{FB761D6E-B563-4104-BCDB-20D1B3D9C7A9}" type="presParOf" srcId="{0C394D5C-CADD-49C4-9095-B4751AE77F53}" destId="{9B1C7695-015D-49BC-A731-54356B18203A}" srcOrd="3" destOrd="0" presId="urn:microsoft.com/office/officeart/2005/8/layout/hProcess4"/>
    <dgm:cxn modelId="{36CF3163-7470-4BD4-8957-600AD1CB38BC}" type="presParOf" srcId="{0C394D5C-CADD-49C4-9095-B4751AE77F53}" destId="{1A5A8213-91FC-4B8D-AF30-697CA645BC4A}" srcOrd="4" destOrd="0" presId="urn:microsoft.com/office/officeart/2005/8/layout/hProcess4"/>
    <dgm:cxn modelId="{E3243AF7-4A9F-4A10-AB9B-CCBFF73931DA}" type="presParOf" srcId="{2BF1D786-E299-4D5B-8BEF-B91F7C9C8C27}" destId="{BAFA9AA9-8AA2-4125-B607-878B37778DB6}" srcOrd="5" destOrd="0" presId="urn:microsoft.com/office/officeart/2005/8/layout/hProcess4"/>
    <dgm:cxn modelId="{3B3BCF20-B050-41A6-A457-8847EC8DC675}" type="presParOf" srcId="{2BF1D786-E299-4D5B-8BEF-B91F7C9C8C27}" destId="{FBA27494-2392-4418-9E58-B7ABB77A5206}" srcOrd="6" destOrd="0" presId="urn:microsoft.com/office/officeart/2005/8/layout/hProcess4"/>
    <dgm:cxn modelId="{C7E1000F-EB06-47F0-91F3-AF4990CF8A4A}" type="presParOf" srcId="{FBA27494-2392-4418-9E58-B7ABB77A5206}" destId="{EAC947AD-FDA0-45E8-8ADD-90A2A25D2304}" srcOrd="0" destOrd="0" presId="urn:microsoft.com/office/officeart/2005/8/layout/hProcess4"/>
    <dgm:cxn modelId="{57E30392-0909-44DF-85DF-E2D74D3BCFFB}" type="presParOf" srcId="{FBA27494-2392-4418-9E58-B7ABB77A5206}" destId="{5E1FC5F6-8532-4192-AA8A-1458E68ECBD1}" srcOrd="1" destOrd="0" presId="urn:microsoft.com/office/officeart/2005/8/layout/hProcess4"/>
    <dgm:cxn modelId="{A3FBBCA3-0B9B-417C-B999-D9F0AFE28730}" type="presParOf" srcId="{FBA27494-2392-4418-9E58-B7ABB77A5206}" destId="{9831818E-C1E7-495D-BE9B-D0EE4EE59ACF}" srcOrd="2" destOrd="0" presId="urn:microsoft.com/office/officeart/2005/8/layout/hProcess4"/>
    <dgm:cxn modelId="{6358AE0D-C38C-456A-9C0F-21C31E146E1B}" type="presParOf" srcId="{FBA27494-2392-4418-9E58-B7ABB77A5206}" destId="{470767B4-089D-47DD-AB2E-C265933BA8A6}" srcOrd="3" destOrd="0" presId="urn:microsoft.com/office/officeart/2005/8/layout/hProcess4"/>
    <dgm:cxn modelId="{081E5E1C-3536-48A0-B92A-701BD39AF9D5}" type="presParOf" srcId="{FBA27494-2392-4418-9E58-B7ABB77A5206}" destId="{A9B02873-E682-4222-9F10-11E7437F3EC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5933F-D9C1-4BFE-9180-D173596DCCE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2701F378-2128-44E4-B9F3-5F6D759E7BC1}">
      <dgm:prSet phldrT="[Text]" custT="1"/>
      <dgm:spPr/>
      <dgm:t>
        <a:bodyPr/>
        <a:lstStyle/>
        <a:p>
          <a:r>
            <a:rPr lang="en-GB" sz="3200" b="1" dirty="0"/>
            <a:t>Increasing climate resilience</a:t>
          </a:r>
          <a:endParaRPr lang="en-US" sz="3200" dirty="0">
            <a:effectLst>
              <a:outerShdw blurRad="38100" dist="38100" dir="2700000" algn="tl">
                <a:srgbClr val="000000">
                  <a:alpha val="43137"/>
                </a:srgbClr>
              </a:outerShdw>
            </a:effectLst>
          </a:endParaRPr>
        </a:p>
      </dgm:t>
    </dgm:pt>
    <dgm:pt modelId="{95FDFF82-BF12-49DF-B6F4-E98317C342AE}" type="parTrans" cxnId="{DC7EFC4A-A21C-4374-9756-7EE04B13E9C3}">
      <dgm:prSet/>
      <dgm:spPr/>
      <dgm:t>
        <a:bodyPr/>
        <a:lstStyle/>
        <a:p>
          <a:endParaRPr lang="en-US" sz="1600"/>
        </a:p>
      </dgm:t>
    </dgm:pt>
    <dgm:pt modelId="{4A233300-1EB1-4C02-BC18-FA9C244DAD29}" type="sibTrans" cxnId="{DC7EFC4A-A21C-4374-9756-7EE04B13E9C3}">
      <dgm:prSet/>
      <dgm:spPr/>
      <dgm:t>
        <a:bodyPr/>
        <a:lstStyle/>
        <a:p>
          <a:endParaRPr lang="en-US" sz="1600"/>
        </a:p>
      </dgm:t>
    </dgm:pt>
    <dgm:pt modelId="{3EFD3815-881C-4690-83E3-39F369DA3742}">
      <dgm:prSet custT="1"/>
      <dgm:spPr>
        <a:noFill/>
      </dgm:spPr>
      <dgm:t>
        <a:bodyPr/>
        <a:lstStyle/>
        <a:p>
          <a:r>
            <a:rPr lang="en-GB" sz="2400" b="1" dirty="0"/>
            <a:t>1) Expanding genetic variability of maize </a:t>
          </a:r>
          <a:r>
            <a:rPr lang="en-GB" sz="2400" b="0" dirty="0"/>
            <a:t>for heat and drought stress</a:t>
          </a:r>
          <a:endParaRPr lang="en-ZA" sz="2400" b="0" dirty="0"/>
        </a:p>
      </dgm:t>
    </dgm:pt>
    <dgm:pt modelId="{A2D16CEB-3866-4D23-9CC1-B496F1FDE155}" type="sibTrans" cxnId="{45E47F4B-CA5F-43E0-B127-A429A4394A5F}">
      <dgm:prSet/>
      <dgm:spPr/>
      <dgm:t>
        <a:bodyPr/>
        <a:lstStyle/>
        <a:p>
          <a:endParaRPr lang="af-ZA" sz="1600"/>
        </a:p>
      </dgm:t>
    </dgm:pt>
    <dgm:pt modelId="{530DEBB9-619A-4399-BCAA-EAB32D232C64}" type="parTrans" cxnId="{45E47F4B-CA5F-43E0-B127-A429A4394A5F}">
      <dgm:prSet/>
      <dgm:spPr/>
      <dgm:t>
        <a:bodyPr/>
        <a:lstStyle/>
        <a:p>
          <a:endParaRPr lang="af-ZA" sz="1600"/>
        </a:p>
      </dgm:t>
    </dgm:pt>
    <dgm:pt modelId="{43673FF7-363A-FC40-A414-F3D23BCF6C29}">
      <dgm:prSet custT="1"/>
      <dgm:spPr>
        <a:noFill/>
      </dgm:spPr>
      <dgm:t>
        <a:bodyPr/>
        <a:lstStyle/>
        <a:p>
          <a:r>
            <a:rPr lang="en-GB" sz="2400" b="1" dirty="0"/>
            <a:t>2) Crop physiology study - </a:t>
          </a:r>
          <a:r>
            <a:rPr lang="en-GB" sz="2400" b="0" dirty="0"/>
            <a:t>Maize responses under future climatic conditions/outside optimal planting window</a:t>
          </a:r>
          <a:endParaRPr lang="en-ZA" sz="2400" b="0" dirty="0"/>
        </a:p>
      </dgm:t>
    </dgm:pt>
    <dgm:pt modelId="{345BB5AF-D803-D245-A507-AE3D23C49ED4}" type="parTrans" cxnId="{CA0917A8-C315-1B49-B2D8-21853740CF7A}">
      <dgm:prSet/>
      <dgm:spPr/>
      <dgm:t>
        <a:bodyPr/>
        <a:lstStyle/>
        <a:p>
          <a:endParaRPr lang="en-US" sz="1600"/>
        </a:p>
      </dgm:t>
    </dgm:pt>
    <dgm:pt modelId="{D99A6F6A-4DE7-5242-BA16-B06D8C5659CC}" type="sibTrans" cxnId="{CA0917A8-C315-1B49-B2D8-21853740CF7A}">
      <dgm:prSet/>
      <dgm:spPr/>
      <dgm:t>
        <a:bodyPr/>
        <a:lstStyle/>
        <a:p>
          <a:endParaRPr lang="en-US" sz="1600"/>
        </a:p>
      </dgm:t>
    </dgm:pt>
    <dgm:pt modelId="{F82554E8-6E88-1442-A0EA-C05F42F4DB35}">
      <dgm:prSet custT="1"/>
      <dgm:spPr>
        <a:noFill/>
      </dgm:spPr>
      <dgm:t>
        <a:bodyPr/>
        <a:lstStyle/>
        <a:p>
          <a:r>
            <a:rPr lang="en-ZA" sz="2400" b="1" dirty="0"/>
            <a:t>3) Climate risk study </a:t>
          </a:r>
          <a:r>
            <a:rPr lang="en-ZA" sz="2400" b="0" dirty="0"/>
            <a:t>– assist producers to manage climate risks (drought/increased temperatures) to minimise expected impact</a:t>
          </a:r>
        </a:p>
      </dgm:t>
    </dgm:pt>
    <dgm:pt modelId="{0F821C2D-4682-E44C-BF01-0AF08E0EBCA9}" type="parTrans" cxnId="{59CAAEA7-D71F-7D4B-BA60-0B67C0F17D16}">
      <dgm:prSet/>
      <dgm:spPr/>
      <dgm:t>
        <a:bodyPr/>
        <a:lstStyle/>
        <a:p>
          <a:endParaRPr lang="en-US" sz="1600"/>
        </a:p>
      </dgm:t>
    </dgm:pt>
    <dgm:pt modelId="{14229BB4-46BD-EC49-8C19-345FF93EB9D8}" type="sibTrans" cxnId="{59CAAEA7-D71F-7D4B-BA60-0B67C0F17D16}">
      <dgm:prSet/>
      <dgm:spPr/>
      <dgm:t>
        <a:bodyPr/>
        <a:lstStyle/>
        <a:p>
          <a:endParaRPr lang="en-US" sz="1600"/>
        </a:p>
      </dgm:t>
    </dgm:pt>
    <dgm:pt modelId="{D734FA17-1CCB-415F-9DAC-7A7B6AE4B350}" type="pres">
      <dgm:prSet presAssocID="{C7D5933F-D9C1-4BFE-9180-D173596DCCE2}" presName="linear" presStyleCnt="0">
        <dgm:presLayoutVars>
          <dgm:dir/>
          <dgm:animLvl val="lvl"/>
          <dgm:resizeHandles val="exact"/>
        </dgm:presLayoutVars>
      </dgm:prSet>
      <dgm:spPr/>
    </dgm:pt>
    <dgm:pt modelId="{995FBDF8-2E6C-4B3B-807D-601F7AC73A79}" type="pres">
      <dgm:prSet presAssocID="{2701F378-2128-44E4-B9F3-5F6D759E7BC1}" presName="parentLin" presStyleCnt="0"/>
      <dgm:spPr/>
    </dgm:pt>
    <dgm:pt modelId="{CB2BEF34-C3AD-4091-8646-9536E6E34D0F}" type="pres">
      <dgm:prSet presAssocID="{2701F378-2128-44E4-B9F3-5F6D759E7BC1}" presName="parentLeftMargin" presStyleLbl="node1" presStyleIdx="0" presStyleCnt="1"/>
      <dgm:spPr/>
    </dgm:pt>
    <dgm:pt modelId="{B341088B-4492-4E2D-A96D-7121417E7EFB}" type="pres">
      <dgm:prSet presAssocID="{2701F378-2128-44E4-B9F3-5F6D759E7BC1}" presName="parentText" presStyleLbl="node1" presStyleIdx="0" presStyleCnt="1" custScaleX="91262" custScaleY="51972" custLinFactNeighborX="29580" custLinFactNeighborY="7058">
        <dgm:presLayoutVars>
          <dgm:chMax val="0"/>
          <dgm:bulletEnabled val="1"/>
        </dgm:presLayoutVars>
      </dgm:prSet>
      <dgm:spPr/>
    </dgm:pt>
    <dgm:pt modelId="{1216C7DA-D745-4F11-8435-0A212DEC0194}" type="pres">
      <dgm:prSet presAssocID="{2701F378-2128-44E4-B9F3-5F6D759E7BC1}" presName="negativeSpace" presStyleCnt="0"/>
      <dgm:spPr/>
    </dgm:pt>
    <dgm:pt modelId="{3F6AD839-862B-411F-8FAB-5B9FD88C0B6C}" type="pres">
      <dgm:prSet presAssocID="{2701F378-2128-44E4-B9F3-5F6D759E7BC1}" presName="childText" presStyleLbl="conFgAcc1" presStyleIdx="0" presStyleCnt="1" custScaleY="116186" custLinFactNeighborX="299" custLinFactNeighborY="40134">
        <dgm:presLayoutVars>
          <dgm:bulletEnabled val="1"/>
        </dgm:presLayoutVars>
      </dgm:prSet>
      <dgm:spPr/>
    </dgm:pt>
  </dgm:ptLst>
  <dgm:cxnLst>
    <dgm:cxn modelId="{768DB734-25DA-43C5-9C1D-490958C9B567}" type="presOf" srcId="{C7D5933F-D9C1-4BFE-9180-D173596DCCE2}" destId="{D734FA17-1CCB-415F-9DAC-7A7B6AE4B350}" srcOrd="0" destOrd="0" presId="urn:microsoft.com/office/officeart/2005/8/layout/list1"/>
    <dgm:cxn modelId="{FD098A3D-0C3F-1942-AAE8-6A118BB98E49}" type="presOf" srcId="{F82554E8-6E88-1442-A0EA-C05F42F4DB35}" destId="{3F6AD839-862B-411F-8FAB-5B9FD88C0B6C}" srcOrd="0" destOrd="2" presId="urn:microsoft.com/office/officeart/2005/8/layout/list1"/>
    <dgm:cxn modelId="{DC7EFC4A-A21C-4374-9756-7EE04B13E9C3}" srcId="{C7D5933F-D9C1-4BFE-9180-D173596DCCE2}" destId="{2701F378-2128-44E4-B9F3-5F6D759E7BC1}" srcOrd="0" destOrd="0" parTransId="{95FDFF82-BF12-49DF-B6F4-E98317C342AE}" sibTransId="{4A233300-1EB1-4C02-BC18-FA9C244DAD29}"/>
    <dgm:cxn modelId="{45E47F4B-CA5F-43E0-B127-A429A4394A5F}" srcId="{2701F378-2128-44E4-B9F3-5F6D759E7BC1}" destId="{3EFD3815-881C-4690-83E3-39F369DA3742}" srcOrd="0" destOrd="0" parTransId="{530DEBB9-619A-4399-BCAA-EAB32D232C64}" sibTransId="{A2D16CEB-3866-4D23-9CC1-B496F1FDE155}"/>
    <dgm:cxn modelId="{77B32A6A-616E-4C09-833E-7A68A06FFABB}" type="presOf" srcId="{3EFD3815-881C-4690-83E3-39F369DA3742}" destId="{3F6AD839-862B-411F-8FAB-5B9FD88C0B6C}" srcOrd="0" destOrd="0" presId="urn:microsoft.com/office/officeart/2005/8/layout/list1"/>
    <dgm:cxn modelId="{59CAAEA7-D71F-7D4B-BA60-0B67C0F17D16}" srcId="{2701F378-2128-44E4-B9F3-5F6D759E7BC1}" destId="{F82554E8-6E88-1442-A0EA-C05F42F4DB35}" srcOrd="2" destOrd="0" parTransId="{0F821C2D-4682-E44C-BF01-0AF08E0EBCA9}" sibTransId="{14229BB4-46BD-EC49-8C19-345FF93EB9D8}"/>
    <dgm:cxn modelId="{CA0917A8-C315-1B49-B2D8-21853740CF7A}" srcId="{2701F378-2128-44E4-B9F3-5F6D759E7BC1}" destId="{43673FF7-363A-FC40-A414-F3D23BCF6C29}" srcOrd="1" destOrd="0" parTransId="{345BB5AF-D803-D245-A507-AE3D23C49ED4}" sibTransId="{D99A6F6A-4DE7-5242-BA16-B06D8C5659CC}"/>
    <dgm:cxn modelId="{5D99BDB6-16EF-4129-B4DC-B72E7972263E}" type="presOf" srcId="{2701F378-2128-44E4-B9F3-5F6D759E7BC1}" destId="{B341088B-4492-4E2D-A96D-7121417E7EFB}" srcOrd="1" destOrd="0" presId="urn:microsoft.com/office/officeart/2005/8/layout/list1"/>
    <dgm:cxn modelId="{9E81FECF-11D7-A34D-906D-56CB86C92C57}" type="presOf" srcId="{43673FF7-363A-FC40-A414-F3D23BCF6C29}" destId="{3F6AD839-862B-411F-8FAB-5B9FD88C0B6C}" srcOrd="0" destOrd="1" presId="urn:microsoft.com/office/officeart/2005/8/layout/list1"/>
    <dgm:cxn modelId="{C150CBD6-CD0B-479F-B947-075B9DA3D28A}" type="presOf" srcId="{2701F378-2128-44E4-B9F3-5F6D759E7BC1}" destId="{CB2BEF34-C3AD-4091-8646-9536E6E34D0F}" srcOrd="0" destOrd="0" presId="urn:microsoft.com/office/officeart/2005/8/layout/list1"/>
    <dgm:cxn modelId="{12029876-1969-484C-B6E8-49F3FD4AB3E3}" type="presParOf" srcId="{D734FA17-1CCB-415F-9DAC-7A7B6AE4B350}" destId="{995FBDF8-2E6C-4B3B-807D-601F7AC73A79}" srcOrd="0" destOrd="0" presId="urn:microsoft.com/office/officeart/2005/8/layout/list1"/>
    <dgm:cxn modelId="{4AC8FF1F-EFAD-4FE7-8114-2F5464A361F6}" type="presParOf" srcId="{995FBDF8-2E6C-4B3B-807D-601F7AC73A79}" destId="{CB2BEF34-C3AD-4091-8646-9536E6E34D0F}" srcOrd="0" destOrd="0" presId="urn:microsoft.com/office/officeart/2005/8/layout/list1"/>
    <dgm:cxn modelId="{241F8884-AD22-436F-8A3A-0E6BB52A2F1E}" type="presParOf" srcId="{995FBDF8-2E6C-4B3B-807D-601F7AC73A79}" destId="{B341088B-4492-4E2D-A96D-7121417E7EFB}" srcOrd="1" destOrd="0" presId="urn:microsoft.com/office/officeart/2005/8/layout/list1"/>
    <dgm:cxn modelId="{91B44BAD-091E-4704-8E87-59242EDCCD21}" type="presParOf" srcId="{D734FA17-1CCB-415F-9DAC-7A7B6AE4B350}" destId="{1216C7DA-D745-4F11-8435-0A212DEC0194}" srcOrd="1" destOrd="0" presId="urn:microsoft.com/office/officeart/2005/8/layout/list1"/>
    <dgm:cxn modelId="{8EB2B152-0A28-427B-919C-14FFD726A081}" type="presParOf" srcId="{D734FA17-1CCB-415F-9DAC-7A7B6AE4B350}" destId="{3F6AD839-862B-411F-8FAB-5B9FD88C0B6C}"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ADD5-D525-4CAA-BB14-42D564B13204}">
      <dsp:nvSpPr>
        <dsp:cNvPr id="0" name=""/>
        <dsp:cNvSpPr/>
      </dsp:nvSpPr>
      <dsp:spPr>
        <a:xfrm>
          <a:off x="317" y="1572493"/>
          <a:ext cx="2210942" cy="1823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rtl="0">
            <a:lnSpc>
              <a:spcPct val="90000"/>
            </a:lnSpc>
            <a:spcBef>
              <a:spcPct val="0"/>
            </a:spcBef>
            <a:spcAft>
              <a:spcPct val="15000"/>
            </a:spcAft>
            <a:buChar char="•"/>
          </a:pPr>
          <a:r>
            <a:rPr lang="en-ZA" sz="2100" kern="1200"/>
            <a:t>Adapted cultivars</a:t>
          </a:r>
        </a:p>
        <a:p>
          <a:pPr marL="228600" lvl="1" indent="-228600" algn="l" defTabSz="933450" rtl="0">
            <a:lnSpc>
              <a:spcPct val="90000"/>
            </a:lnSpc>
            <a:spcBef>
              <a:spcPct val="0"/>
            </a:spcBef>
            <a:spcAft>
              <a:spcPct val="15000"/>
            </a:spcAft>
            <a:buChar char="•"/>
          </a:pPr>
          <a:r>
            <a:rPr lang="en-ZA" sz="2100" kern="1200"/>
            <a:t>Management strategies</a:t>
          </a:r>
        </a:p>
      </dsp:txBody>
      <dsp:txXfrm>
        <a:off x="42282" y="1614458"/>
        <a:ext cx="2127012" cy="1348871"/>
      </dsp:txXfrm>
    </dsp:sp>
    <dsp:sp modelId="{20245F75-0CB6-4B77-A297-ACBA94AEA68C}">
      <dsp:nvSpPr>
        <dsp:cNvPr id="0" name=""/>
        <dsp:cNvSpPr/>
      </dsp:nvSpPr>
      <dsp:spPr>
        <a:xfrm>
          <a:off x="1228176" y="1954254"/>
          <a:ext cx="2515898" cy="2515898"/>
        </a:xfrm>
        <a:prstGeom prst="leftCircularArrow">
          <a:avLst>
            <a:gd name="adj1" fmla="val 3461"/>
            <a:gd name="adj2" fmla="val 429002"/>
            <a:gd name="adj3" fmla="val 2204513"/>
            <a:gd name="adj4" fmla="val 9024489"/>
            <a:gd name="adj5" fmla="val 40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D41146-C374-45C6-AF69-2845890E835A}">
      <dsp:nvSpPr>
        <dsp:cNvPr id="0" name=""/>
        <dsp:cNvSpPr/>
      </dsp:nvSpPr>
      <dsp:spPr>
        <a:xfrm>
          <a:off x="491638" y="3005294"/>
          <a:ext cx="1965282" cy="781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ZA" sz="2400" b="1" kern="1200"/>
            <a:t>Input suppliers</a:t>
          </a:r>
          <a:endParaRPr lang="en-ZA" sz="2400" kern="1200"/>
        </a:p>
      </dsp:txBody>
      <dsp:txXfrm>
        <a:off x="514528" y="3028184"/>
        <a:ext cx="1919502" cy="735747"/>
      </dsp:txXfrm>
    </dsp:sp>
    <dsp:sp modelId="{D45BEDE8-739C-408A-96EC-944C608719EB}">
      <dsp:nvSpPr>
        <dsp:cNvPr id="0" name=""/>
        <dsp:cNvSpPr/>
      </dsp:nvSpPr>
      <dsp:spPr>
        <a:xfrm>
          <a:off x="2871538" y="1572493"/>
          <a:ext cx="2210942" cy="1823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rtl="0">
            <a:lnSpc>
              <a:spcPct val="90000"/>
            </a:lnSpc>
            <a:spcBef>
              <a:spcPct val="0"/>
            </a:spcBef>
            <a:spcAft>
              <a:spcPct val="15000"/>
            </a:spcAft>
            <a:buChar char="•"/>
          </a:pPr>
          <a:r>
            <a:rPr lang="en-ZA" sz="2100" kern="1200" dirty="0"/>
            <a:t>Production practices</a:t>
          </a:r>
        </a:p>
      </dsp:txBody>
      <dsp:txXfrm>
        <a:off x="2913503" y="2005222"/>
        <a:ext cx="2127012" cy="1348871"/>
      </dsp:txXfrm>
    </dsp:sp>
    <dsp:sp modelId="{8E705E1B-9FA2-4B86-A3A9-453D461188C1}">
      <dsp:nvSpPr>
        <dsp:cNvPr id="0" name=""/>
        <dsp:cNvSpPr/>
      </dsp:nvSpPr>
      <dsp:spPr>
        <a:xfrm>
          <a:off x="4080973" y="426897"/>
          <a:ext cx="2798407" cy="2798407"/>
        </a:xfrm>
        <a:prstGeom prst="circularArrow">
          <a:avLst>
            <a:gd name="adj1" fmla="val 3111"/>
            <a:gd name="adj2" fmla="val 382511"/>
            <a:gd name="adj3" fmla="val 19441978"/>
            <a:gd name="adj4" fmla="val 12575511"/>
            <a:gd name="adj5" fmla="val 36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1194C-91D6-4271-9B2E-6E7A9BDCCFE5}">
      <dsp:nvSpPr>
        <dsp:cNvPr id="0" name=""/>
        <dsp:cNvSpPr/>
      </dsp:nvSpPr>
      <dsp:spPr>
        <a:xfrm>
          <a:off x="3362859" y="1181729"/>
          <a:ext cx="1965282" cy="781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ZA" sz="2400" b="1" kern="1200"/>
            <a:t>Producers</a:t>
          </a:r>
          <a:endParaRPr lang="en-ZA" sz="2400" kern="1200"/>
        </a:p>
      </dsp:txBody>
      <dsp:txXfrm>
        <a:off x="3385749" y="1204619"/>
        <a:ext cx="1919502" cy="735747"/>
      </dsp:txXfrm>
    </dsp:sp>
    <dsp:sp modelId="{38A3402D-AB41-4438-B554-A6FE980528FC}">
      <dsp:nvSpPr>
        <dsp:cNvPr id="0" name=""/>
        <dsp:cNvSpPr/>
      </dsp:nvSpPr>
      <dsp:spPr>
        <a:xfrm>
          <a:off x="5742760" y="1572493"/>
          <a:ext cx="2210942" cy="1823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rtl="0">
            <a:lnSpc>
              <a:spcPct val="90000"/>
            </a:lnSpc>
            <a:spcBef>
              <a:spcPct val="0"/>
            </a:spcBef>
            <a:spcAft>
              <a:spcPct val="15000"/>
            </a:spcAft>
            <a:buChar char="•"/>
          </a:pPr>
          <a:r>
            <a:rPr lang="en-ZA" sz="2100" kern="1200"/>
            <a:t>Storage practices</a:t>
          </a:r>
        </a:p>
      </dsp:txBody>
      <dsp:txXfrm>
        <a:off x="5784725" y="1614458"/>
        <a:ext cx="2127012" cy="1348871"/>
      </dsp:txXfrm>
    </dsp:sp>
    <dsp:sp modelId="{BAFA9AA9-8AA2-4125-B607-878B37778DB6}">
      <dsp:nvSpPr>
        <dsp:cNvPr id="0" name=""/>
        <dsp:cNvSpPr/>
      </dsp:nvSpPr>
      <dsp:spPr>
        <a:xfrm>
          <a:off x="6970619" y="1954254"/>
          <a:ext cx="2515898" cy="2515898"/>
        </a:xfrm>
        <a:prstGeom prst="leftCircularArrow">
          <a:avLst>
            <a:gd name="adj1" fmla="val 3461"/>
            <a:gd name="adj2" fmla="val 429002"/>
            <a:gd name="adj3" fmla="val 2204513"/>
            <a:gd name="adj4" fmla="val 9024489"/>
            <a:gd name="adj5" fmla="val 40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C7695-015D-49BC-A731-54356B18203A}">
      <dsp:nvSpPr>
        <dsp:cNvPr id="0" name=""/>
        <dsp:cNvSpPr/>
      </dsp:nvSpPr>
      <dsp:spPr>
        <a:xfrm>
          <a:off x="6234080" y="3005294"/>
          <a:ext cx="1965282" cy="781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ZA" sz="2400" b="1" kern="1200"/>
            <a:t>Silo owners</a:t>
          </a:r>
          <a:endParaRPr lang="en-ZA" sz="2400" kern="1200"/>
        </a:p>
      </dsp:txBody>
      <dsp:txXfrm>
        <a:off x="6256970" y="3028184"/>
        <a:ext cx="1919502" cy="735747"/>
      </dsp:txXfrm>
    </dsp:sp>
    <dsp:sp modelId="{5E1FC5F6-8532-4192-AA8A-1458E68ECBD1}">
      <dsp:nvSpPr>
        <dsp:cNvPr id="0" name=""/>
        <dsp:cNvSpPr/>
      </dsp:nvSpPr>
      <dsp:spPr>
        <a:xfrm>
          <a:off x="8613981" y="1572493"/>
          <a:ext cx="2210942" cy="18235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228600" lvl="1" indent="-228600" algn="l" defTabSz="933450" rtl="0">
            <a:lnSpc>
              <a:spcPct val="90000"/>
            </a:lnSpc>
            <a:spcBef>
              <a:spcPct val="0"/>
            </a:spcBef>
            <a:spcAft>
              <a:spcPct val="15000"/>
            </a:spcAft>
            <a:buChar char="•"/>
          </a:pPr>
          <a:r>
            <a:rPr lang="en-ZA" sz="2100" kern="1200" dirty="0" err="1"/>
            <a:t>Phytosanitary</a:t>
          </a:r>
          <a:r>
            <a:rPr lang="en-ZA" sz="2100" kern="1200" dirty="0"/>
            <a:t> regulations</a:t>
          </a:r>
        </a:p>
      </dsp:txBody>
      <dsp:txXfrm>
        <a:off x="8655946" y="2005222"/>
        <a:ext cx="2127012" cy="1348871"/>
      </dsp:txXfrm>
    </dsp:sp>
    <dsp:sp modelId="{470767B4-089D-47DD-AB2E-C265933BA8A6}">
      <dsp:nvSpPr>
        <dsp:cNvPr id="0" name=""/>
        <dsp:cNvSpPr/>
      </dsp:nvSpPr>
      <dsp:spPr>
        <a:xfrm>
          <a:off x="9105301" y="1181729"/>
          <a:ext cx="1965282" cy="7815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n-ZA" sz="2400" b="1" kern="1200" dirty="0"/>
            <a:t>Trade and export</a:t>
          </a:r>
          <a:endParaRPr lang="en-ZA" sz="2400" kern="1200" dirty="0"/>
        </a:p>
      </dsp:txBody>
      <dsp:txXfrm>
        <a:off x="9128191" y="1204619"/>
        <a:ext cx="1919502" cy="7357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AD839-862B-411F-8FAB-5B9FD88C0B6C}">
      <dsp:nvSpPr>
        <dsp:cNvPr id="0" name=""/>
        <dsp:cNvSpPr/>
      </dsp:nvSpPr>
      <dsp:spPr>
        <a:xfrm>
          <a:off x="0" y="73251"/>
          <a:ext cx="10258262" cy="3689137"/>
        </a:xfrm>
        <a:prstGeom prst="rect">
          <a:avLst/>
        </a:prstGeom>
        <a:no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6155" tIns="874776" rIns="796155" bIns="170688"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1) Expanding genetic variability of maize </a:t>
          </a:r>
          <a:r>
            <a:rPr lang="en-GB" sz="2400" b="0" kern="1200" dirty="0"/>
            <a:t>for heat and drought stress</a:t>
          </a:r>
          <a:endParaRPr lang="en-ZA" sz="2400" b="0" kern="1200" dirty="0"/>
        </a:p>
        <a:p>
          <a:pPr marL="228600" lvl="1" indent="-228600" algn="l" defTabSz="1066800">
            <a:lnSpc>
              <a:spcPct val="90000"/>
            </a:lnSpc>
            <a:spcBef>
              <a:spcPct val="0"/>
            </a:spcBef>
            <a:spcAft>
              <a:spcPct val="15000"/>
            </a:spcAft>
            <a:buChar char="•"/>
          </a:pPr>
          <a:r>
            <a:rPr lang="en-GB" sz="2400" b="1" kern="1200" dirty="0"/>
            <a:t>2) Crop physiology study - </a:t>
          </a:r>
          <a:r>
            <a:rPr lang="en-GB" sz="2400" b="0" kern="1200" dirty="0"/>
            <a:t>Maize responses under future climatic conditions/outside optimal planting window</a:t>
          </a:r>
          <a:endParaRPr lang="en-ZA" sz="2400" b="0" kern="1200" dirty="0"/>
        </a:p>
        <a:p>
          <a:pPr marL="228600" lvl="1" indent="-228600" algn="l" defTabSz="1066800">
            <a:lnSpc>
              <a:spcPct val="90000"/>
            </a:lnSpc>
            <a:spcBef>
              <a:spcPct val="0"/>
            </a:spcBef>
            <a:spcAft>
              <a:spcPct val="15000"/>
            </a:spcAft>
            <a:buChar char="•"/>
          </a:pPr>
          <a:r>
            <a:rPr lang="en-ZA" sz="2400" b="1" kern="1200" dirty="0"/>
            <a:t>3) Climate risk study </a:t>
          </a:r>
          <a:r>
            <a:rPr lang="en-ZA" sz="2400" b="0" kern="1200" dirty="0"/>
            <a:t>– assist producers to manage climate risks (drought/increased temperatures) to minimise expected impact</a:t>
          </a:r>
        </a:p>
      </dsp:txBody>
      <dsp:txXfrm>
        <a:off x="0" y="73251"/>
        <a:ext cx="10258262" cy="3689137"/>
      </dsp:txXfrm>
    </dsp:sp>
    <dsp:sp modelId="{B341088B-4492-4E2D-A96D-7121417E7EFB}">
      <dsp:nvSpPr>
        <dsp:cNvPr id="0" name=""/>
        <dsp:cNvSpPr/>
      </dsp:nvSpPr>
      <dsp:spPr>
        <a:xfrm>
          <a:off x="664632" y="111908"/>
          <a:ext cx="6553326" cy="6443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1417" tIns="0" rIns="271417" bIns="0" numCol="1" spcCol="1270" anchor="ctr" anchorCtr="0">
          <a:noAutofit/>
        </a:bodyPr>
        <a:lstStyle/>
        <a:p>
          <a:pPr marL="0" lvl="0" indent="0" algn="l" defTabSz="1422400">
            <a:lnSpc>
              <a:spcPct val="90000"/>
            </a:lnSpc>
            <a:spcBef>
              <a:spcPct val="0"/>
            </a:spcBef>
            <a:spcAft>
              <a:spcPct val="35000"/>
            </a:spcAft>
            <a:buNone/>
          </a:pPr>
          <a:r>
            <a:rPr lang="en-GB" sz="3200" b="1" kern="1200" dirty="0"/>
            <a:t>Increasing climate resilience</a:t>
          </a:r>
          <a:endParaRPr lang="en-US" sz="3200" kern="1200" dirty="0">
            <a:effectLst>
              <a:outerShdw blurRad="38100" dist="38100" dir="2700000" algn="tl">
                <a:srgbClr val="000000">
                  <a:alpha val="43137"/>
                </a:srgbClr>
              </a:outerShdw>
            </a:effectLst>
          </a:endParaRPr>
        </a:p>
      </dsp:txBody>
      <dsp:txXfrm>
        <a:off x="696088" y="143364"/>
        <a:ext cx="6490414" cy="58145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EAFA5A4-FCBB-4373-B456-D746C8E9F144}" type="datetimeFigureOut">
              <a:rPr lang="af-ZA" smtClean="0"/>
              <a:t>2019-08-13</a:t>
            </a:fld>
            <a:endParaRPr lang="af-ZA"/>
          </a:p>
        </p:txBody>
      </p:sp>
      <p:sp>
        <p:nvSpPr>
          <p:cNvPr id="4" name="Slide Image Placeholder 3"/>
          <p:cNvSpPr>
            <a:spLocks noGrp="1" noRot="1" noChangeAspect="1"/>
          </p:cNvSpPr>
          <p:nvPr>
            <p:ph type="sldImg" idx="2"/>
          </p:nvPr>
        </p:nvSpPr>
        <p:spPr>
          <a:xfrm>
            <a:off x="87313" y="744538"/>
            <a:ext cx="6623050" cy="3722687"/>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D39E1A9-13E1-43E9-BFF6-777B414063A2}" type="slidenum">
              <a:rPr lang="af-ZA" smtClean="0"/>
              <a:t>‹#›</a:t>
            </a:fld>
            <a:endParaRPr lang="af-ZA"/>
          </a:p>
        </p:txBody>
      </p:sp>
    </p:spTree>
    <p:extLst>
      <p:ext uri="{BB962C8B-B14F-4D97-AF65-F5344CB8AC3E}">
        <p14:creationId xmlns:p14="http://schemas.microsoft.com/office/powerpoint/2010/main" val="119585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chair. Good afternoon, today I will be talking about climate change, how it impacts the agricultural sector and what we as the research and policy center are doing to ensure that producers can keep on producing crops. </a:t>
            </a:r>
          </a:p>
        </p:txBody>
      </p:sp>
      <p:sp>
        <p:nvSpPr>
          <p:cNvPr id="4" name="Slide Number Placeholder 3"/>
          <p:cNvSpPr>
            <a:spLocks noGrp="1"/>
          </p:cNvSpPr>
          <p:nvPr>
            <p:ph type="sldNum" sz="quarter" idx="5"/>
          </p:nvPr>
        </p:nvSpPr>
        <p:spPr/>
        <p:txBody>
          <a:bodyPr/>
          <a:lstStyle/>
          <a:p>
            <a:fld id="{FD39E1A9-13E1-43E9-BFF6-777B414063A2}" type="slidenum">
              <a:rPr lang="af-ZA" smtClean="0"/>
              <a:t>1</a:t>
            </a:fld>
            <a:endParaRPr lang="af-ZA"/>
          </a:p>
        </p:txBody>
      </p:sp>
    </p:spTree>
    <p:extLst>
      <p:ext uri="{BB962C8B-B14F-4D97-AF65-F5344CB8AC3E}">
        <p14:creationId xmlns:p14="http://schemas.microsoft.com/office/powerpoint/2010/main" val="374329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resilient grain crops for SA</a:t>
            </a:r>
          </a:p>
          <a:p>
            <a:endParaRPr lang="en-US" dirty="0"/>
          </a:p>
          <a:p>
            <a:r>
              <a:rPr lang="en-US" dirty="0"/>
              <a:t>Because understanding and mitigating climate change is priority shared between government and industry, this provides an opportunity for co-funding. </a:t>
            </a:r>
          </a:p>
        </p:txBody>
      </p:sp>
      <p:sp>
        <p:nvSpPr>
          <p:cNvPr id="4" name="Slide Number Placeholder 3"/>
          <p:cNvSpPr>
            <a:spLocks noGrp="1"/>
          </p:cNvSpPr>
          <p:nvPr>
            <p:ph type="sldNum" sz="quarter" idx="5"/>
          </p:nvPr>
        </p:nvSpPr>
        <p:spPr/>
        <p:txBody>
          <a:bodyPr/>
          <a:lstStyle/>
          <a:p>
            <a:fld id="{FD39E1A9-13E1-43E9-BFF6-777B414063A2}" type="slidenum">
              <a:rPr lang="af-ZA" smtClean="0"/>
              <a:t>10</a:t>
            </a:fld>
            <a:endParaRPr lang="af-ZA"/>
          </a:p>
        </p:txBody>
      </p:sp>
    </p:spTree>
    <p:extLst>
      <p:ext uri="{BB962C8B-B14F-4D97-AF65-F5344CB8AC3E}">
        <p14:creationId xmlns:p14="http://schemas.microsoft.com/office/powerpoint/2010/main" val="96074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Based on producer-related issues</a:t>
            </a:r>
          </a:p>
        </p:txBody>
      </p:sp>
      <p:sp>
        <p:nvSpPr>
          <p:cNvPr id="4" name="Slide Number Placeholder 3"/>
          <p:cNvSpPr>
            <a:spLocks noGrp="1"/>
          </p:cNvSpPr>
          <p:nvPr>
            <p:ph type="sldNum" sz="quarter" idx="5"/>
          </p:nvPr>
        </p:nvSpPr>
        <p:spPr/>
        <p:txBody>
          <a:bodyPr/>
          <a:lstStyle/>
          <a:p>
            <a:fld id="{FD39E1A9-13E1-43E9-BFF6-777B414063A2}" type="slidenum">
              <a:rPr lang="af-ZA" smtClean="0"/>
              <a:t>11</a:t>
            </a:fld>
            <a:endParaRPr lang="af-ZA"/>
          </a:p>
        </p:txBody>
      </p:sp>
    </p:spTree>
    <p:extLst>
      <p:ext uri="{BB962C8B-B14F-4D97-AF65-F5344CB8AC3E}">
        <p14:creationId xmlns:p14="http://schemas.microsoft.com/office/powerpoint/2010/main" val="2997546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9E1A9-13E1-43E9-BFF6-777B414063A2}" type="slidenum">
              <a:rPr lang="af-ZA" smtClean="0"/>
              <a:t>12</a:t>
            </a:fld>
            <a:endParaRPr lang="af-ZA"/>
          </a:p>
        </p:txBody>
      </p:sp>
    </p:spTree>
    <p:extLst>
      <p:ext uri="{BB962C8B-B14F-4D97-AF65-F5344CB8AC3E}">
        <p14:creationId xmlns:p14="http://schemas.microsoft.com/office/powerpoint/2010/main" val="1695603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9E1A9-13E1-43E9-BFF6-777B414063A2}" type="slidenum">
              <a:rPr lang="af-ZA" smtClean="0"/>
              <a:t>13</a:t>
            </a:fld>
            <a:endParaRPr lang="af-ZA"/>
          </a:p>
        </p:txBody>
      </p:sp>
    </p:spTree>
    <p:extLst>
      <p:ext uri="{BB962C8B-B14F-4D97-AF65-F5344CB8AC3E}">
        <p14:creationId xmlns:p14="http://schemas.microsoft.com/office/powerpoint/2010/main" val="3198000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outcomes</a:t>
            </a:r>
          </a:p>
        </p:txBody>
      </p:sp>
      <p:sp>
        <p:nvSpPr>
          <p:cNvPr id="4" name="Slide Number Placeholder 3"/>
          <p:cNvSpPr>
            <a:spLocks noGrp="1"/>
          </p:cNvSpPr>
          <p:nvPr>
            <p:ph type="sldNum" sz="quarter" idx="10"/>
          </p:nvPr>
        </p:nvSpPr>
        <p:spPr/>
        <p:txBody>
          <a:bodyPr/>
          <a:lstStyle/>
          <a:p>
            <a:fld id="{FD39E1A9-13E1-43E9-BFF6-777B414063A2}" type="slidenum">
              <a:rPr lang="af-ZA" smtClean="0"/>
              <a:t>14</a:t>
            </a:fld>
            <a:endParaRPr lang="af-ZA"/>
          </a:p>
        </p:txBody>
      </p:sp>
    </p:spTree>
    <p:extLst>
      <p:ext uri="{BB962C8B-B14F-4D97-AF65-F5344CB8AC3E}">
        <p14:creationId xmlns:p14="http://schemas.microsoft.com/office/powerpoint/2010/main" val="2770104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outcomes</a:t>
            </a:r>
          </a:p>
        </p:txBody>
      </p:sp>
      <p:sp>
        <p:nvSpPr>
          <p:cNvPr id="4" name="Slide Number Placeholder 3"/>
          <p:cNvSpPr>
            <a:spLocks noGrp="1"/>
          </p:cNvSpPr>
          <p:nvPr>
            <p:ph type="sldNum" sz="quarter" idx="10"/>
          </p:nvPr>
        </p:nvSpPr>
        <p:spPr/>
        <p:txBody>
          <a:bodyPr/>
          <a:lstStyle/>
          <a:p>
            <a:fld id="{FD39E1A9-13E1-43E9-BFF6-777B414063A2}" type="slidenum">
              <a:rPr lang="af-ZA" smtClean="0"/>
              <a:t>15</a:t>
            </a:fld>
            <a:endParaRPr lang="af-ZA"/>
          </a:p>
        </p:txBody>
      </p:sp>
    </p:spTree>
    <p:extLst>
      <p:ext uri="{BB962C8B-B14F-4D97-AF65-F5344CB8AC3E}">
        <p14:creationId xmlns:p14="http://schemas.microsoft.com/office/powerpoint/2010/main" val="1369394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Talk about consortia, different </a:t>
            </a:r>
            <a:r>
              <a:rPr lang="en-US" dirty="0" err="1"/>
              <a:t>onces</a:t>
            </a:r>
            <a:r>
              <a:rPr lang="en-US" dirty="0"/>
              <a:t> and specific one</a:t>
            </a:r>
          </a:p>
          <a:p>
            <a:r>
              <a:rPr lang="en-US" dirty="0"/>
              <a:t>- These photos were taken earlier this year at the Rhodes Open-top elevated CO2 facility and you can see students and researchers involved in the climate resilience consortium.</a:t>
            </a:r>
          </a:p>
          <a:p>
            <a:pPr marL="171450" indent="-171450">
              <a:buFontTx/>
              <a:buChar char="-"/>
            </a:pPr>
            <a:r>
              <a:rPr lang="en-US" dirty="0"/>
              <a:t>This facility was made possible by significant infrastructure investment by government but gives great opportunities for industry-specific research.</a:t>
            </a:r>
          </a:p>
        </p:txBody>
      </p:sp>
      <p:sp>
        <p:nvSpPr>
          <p:cNvPr id="4" name="Slide Number Placeholder 3"/>
          <p:cNvSpPr>
            <a:spLocks noGrp="1"/>
          </p:cNvSpPr>
          <p:nvPr>
            <p:ph type="sldNum" sz="quarter" idx="5"/>
          </p:nvPr>
        </p:nvSpPr>
        <p:spPr/>
        <p:txBody>
          <a:bodyPr/>
          <a:lstStyle/>
          <a:p>
            <a:fld id="{FD39E1A9-13E1-43E9-BFF6-777B414063A2}" type="slidenum">
              <a:rPr lang="af-ZA" smtClean="0"/>
              <a:t>16</a:t>
            </a:fld>
            <a:endParaRPr lang="af-ZA"/>
          </a:p>
        </p:txBody>
      </p:sp>
    </p:spTree>
    <p:extLst>
      <p:ext uri="{BB962C8B-B14F-4D97-AF65-F5344CB8AC3E}">
        <p14:creationId xmlns:p14="http://schemas.microsoft.com/office/powerpoint/2010/main" val="3755672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biosecurity for SA and this will rely on cooperation between public and private entities.</a:t>
            </a:r>
          </a:p>
          <a:p>
            <a:endParaRPr lang="en-US" dirty="0"/>
          </a:p>
          <a:p>
            <a:r>
              <a:rPr lang="en-US" dirty="0"/>
              <a:t>Role players within sectors (producers, storage, processor) each one will have to take responsibility for managing biosecurity of facility. We all have a role to play to ensure proper biosecurity measures are implemented at these different levels (monitor, detect, report)</a:t>
            </a:r>
          </a:p>
        </p:txBody>
      </p:sp>
      <p:sp>
        <p:nvSpPr>
          <p:cNvPr id="4" name="Slide Number Placeholder 3"/>
          <p:cNvSpPr>
            <a:spLocks noGrp="1"/>
          </p:cNvSpPr>
          <p:nvPr>
            <p:ph type="sldNum" sz="quarter" idx="10"/>
          </p:nvPr>
        </p:nvSpPr>
        <p:spPr/>
        <p:txBody>
          <a:bodyPr/>
          <a:lstStyle/>
          <a:p>
            <a:fld id="{FD39E1A9-13E1-43E9-BFF6-777B414063A2}" type="slidenum">
              <a:rPr lang="af-ZA" smtClean="0"/>
              <a:t>17</a:t>
            </a:fld>
            <a:endParaRPr lang="af-ZA"/>
          </a:p>
        </p:txBody>
      </p:sp>
    </p:spTree>
    <p:extLst>
      <p:ext uri="{BB962C8B-B14F-4D97-AF65-F5344CB8AC3E}">
        <p14:creationId xmlns:p14="http://schemas.microsoft.com/office/powerpoint/2010/main" val="966200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Unfortunately, climate change will affect the entire grain value chain. </a:t>
            </a:r>
          </a:p>
          <a:p>
            <a:pPr marL="171450" indent="-171450">
              <a:buFontTx/>
              <a:buChar char="-"/>
            </a:pPr>
            <a:r>
              <a:rPr lang="en-US" dirty="0"/>
              <a:t>Seed companies will need to develop cultivars better adapted to hotter and drier conditions. Resilient pest and disease management strategies will be needed to deal with new pests and diseases as well as existing pest and disease outbreaks. </a:t>
            </a:r>
          </a:p>
          <a:p>
            <a:pPr marL="171450" indent="-171450">
              <a:buFontTx/>
              <a:buChar char="-"/>
            </a:pPr>
            <a:r>
              <a:rPr lang="en-US" dirty="0"/>
              <a:t>Producers will have to adapt their production practices to ensure they still get optimal yields.</a:t>
            </a:r>
          </a:p>
          <a:p>
            <a:pPr marL="171450" indent="-171450">
              <a:buFontTx/>
              <a:buChar char="-"/>
            </a:pPr>
            <a:r>
              <a:rPr lang="en-US" dirty="0"/>
              <a:t>For silo owners, storage practices will be have to be reviewed and amended to limit incidence of these “new” pests and diseases in stored grain.</a:t>
            </a:r>
          </a:p>
          <a:p>
            <a:pPr marL="171450" indent="-171450">
              <a:buFontTx/>
              <a:buChar char="-"/>
            </a:pPr>
            <a:r>
              <a:rPr lang="en-US" dirty="0"/>
              <a:t>Regions that become unsuitable for a particular crop will lead to changes in the crops being produced as well as export markets.</a:t>
            </a:r>
          </a:p>
        </p:txBody>
      </p:sp>
      <p:sp>
        <p:nvSpPr>
          <p:cNvPr id="4" name="Slide Number Placeholder 3"/>
          <p:cNvSpPr>
            <a:spLocks noGrp="1"/>
          </p:cNvSpPr>
          <p:nvPr>
            <p:ph type="sldNum" sz="quarter" idx="5"/>
          </p:nvPr>
        </p:nvSpPr>
        <p:spPr/>
        <p:txBody>
          <a:bodyPr/>
          <a:lstStyle/>
          <a:p>
            <a:fld id="{FD39E1A9-13E1-43E9-BFF6-777B414063A2}" type="slidenum">
              <a:rPr lang="af-ZA" smtClean="0"/>
              <a:t>19</a:t>
            </a:fld>
            <a:endParaRPr lang="af-ZA"/>
          </a:p>
        </p:txBody>
      </p:sp>
    </p:spTree>
    <p:extLst>
      <p:ext uri="{BB962C8B-B14F-4D97-AF65-F5344CB8AC3E}">
        <p14:creationId xmlns:p14="http://schemas.microsoft.com/office/powerpoint/2010/main" val="3750289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Firstly, I want to talk about our team and what we do. We facilitate and co-ordinate grain and oilseed research and policy matters, and fulfil in niche role in linking producers, policy makers and research communities. In doing so, we can create a platform for interaction and communication on relevant issues. This helps us to identify research gaps that is relevant to industry and also to identify </a:t>
            </a:r>
            <a:r>
              <a:rPr lang="en-ZA" dirty="0" err="1"/>
              <a:t>resaerchers</a:t>
            </a:r>
            <a:r>
              <a:rPr lang="en-ZA" dirty="0"/>
              <a:t> that can work on these issues. We also aim to ensure that R&amp;D policies and projects are implemented and evaluated.</a:t>
            </a:r>
          </a:p>
        </p:txBody>
      </p:sp>
      <p:sp>
        <p:nvSpPr>
          <p:cNvPr id="4" name="Slide Number Placeholder 3"/>
          <p:cNvSpPr>
            <a:spLocks noGrp="1"/>
          </p:cNvSpPr>
          <p:nvPr>
            <p:ph type="sldNum" sz="quarter" idx="10"/>
          </p:nvPr>
        </p:nvSpPr>
        <p:spPr/>
        <p:txBody>
          <a:bodyPr/>
          <a:lstStyle/>
          <a:p>
            <a:fld id="{FD39E1A9-13E1-43E9-BFF6-777B414063A2}" type="slidenum">
              <a:rPr lang="af-ZA" smtClean="0"/>
              <a:t>2</a:t>
            </a:fld>
            <a:endParaRPr lang="af-ZA"/>
          </a:p>
        </p:txBody>
      </p:sp>
    </p:spTree>
    <p:extLst>
      <p:ext uri="{BB962C8B-B14F-4D97-AF65-F5344CB8AC3E}">
        <p14:creationId xmlns:p14="http://schemas.microsoft.com/office/powerpoint/2010/main" val="106083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can start with research projects, we need to do a lot of work to ensure that our priorities are aligned with the needs of the country. </a:t>
            </a:r>
          </a:p>
          <a:p>
            <a:pPr marL="171450" indent="-171450">
              <a:buFont typeface="Arial" panose="020B0604020202020204" pitchFamily="34" charset="0"/>
              <a:buChar char="•"/>
            </a:pPr>
            <a:r>
              <a:rPr lang="en-US" dirty="0"/>
              <a:t>In doing so, effective partnerships can be built which benefit all players in the value chain and it also increases our access to funding.</a:t>
            </a:r>
          </a:p>
          <a:p>
            <a:pPr marL="171450" indent="-171450">
              <a:buFont typeface="Arial" panose="020B0604020202020204" pitchFamily="34" charset="0"/>
              <a:buChar char="•"/>
            </a:pPr>
            <a:r>
              <a:rPr lang="en-US" dirty="0"/>
              <a:t>Along with food security and biosecurity, climate change is one of the priorities that’s shared between industry and government.</a:t>
            </a:r>
          </a:p>
        </p:txBody>
      </p:sp>
      <p:sp>
        <p:nvSpPr>
          <p:cNvPr id="4" name="Slide Number Placeholder 3"/>
          <p:cNvSpPr>
            <a:spLocks noGrp="1"/>
          </p:cNvSpPr>
          <p:nvPr>
            <p:ph type="sldNum" sz="quarter" idx="5"/>
          </p:nvPr>
        </p:nvSpPr>
        <p:spPr/>
        <p:txBody>
          <a:bodyPr/>
          <a:lstStyle/>
          <a:p>
            <a:fld id="{FD39E1A9-13E1-43E9-BFF6-777B414063A2}" type="slidenum">
              <a:rPr lang="af-ZA" smtClean="0"/>
              <a:t>3</a:t>
            </a:fld>
            <a:endParaRPr lang="af-ZA"/>
          </a:p>
        </p:txBody>
      </p:sp>
    </p:spTree>
    <p:extLst>
      <p:ext uri="{BB962C8B-B14F-4D97-AF65-F5344CB8AC3E}">
        <p14:creationId xmlns:p14="http://schemas.microsoft.com/office/powerpoint/2010/main" val="1762982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essence, climate change is a significant long-term change in expected patterns of average weather of a region over a significant period of time. </a:t>
            </a:r>
          </a:p>
          <a:p>
            <a:r>
              <a:rPr lang="en-US" dirty="0"/>
              <a:t>We know that global warming is an important driver of long-term changes to global weather conditions, and various predictions have been produced which show how temperatures will increase in the coming decades. On this map, you can see expected temperature changes by 2100 and how these differ between continents but also within countries. </a:t>
            </a:r>
          </a:p>
        </p:txBody>
      </p:sp>
      <p:sp>
        <p:nvSpPr>
          <p:cNvPr id="4" name="Slide Number Placeholder 3"/>
          <p:cNvSpPr>
            <a:spLocks noGrp="1"/>
          </p:cNvSpPr>
          <p:nvPr>
            <p:ph type="sldNum" sz="quarter" idx="5"/>
          </p:nvPr>
        </p:nvSpPr>
        <p:spPr/>
        <p:txBody>
          <a:bodyPr/>
          <a:lstStyle/>
          <a:p>
            <a:fld id="{FD39E1A9-13E1-43E9-BFF6-777B414063A2}" type="slidenum">
              <a:rPr lang="af-ZA" smtClean="0"/>
              <a:t>4</a:t>
            </a:fld>
            <a:endParaRPr lang="af-ZA"/>
          </a:p>
        </p:txBody>
      </p:sp>
    </p:spTree>
    <p:extLst>
      <p:ext uri="{BB962C8B-B14F-4D97-AF65-F5344CB8AC3E}">
        <p14:creationId xmlns:p14="http://schemas.microsoft.com/office/powerpoint/2010/main" val="184985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South Africa, we expect that climate change will lead to increased temperatures and increases of 2.5 – 3 degrees Celsius by 2050 have been predicted if proper mitigation practices aren’t put in place. Increased temperatures will be accompanied by more heatwave days and more very hot days. </a:t>
            </a:r>
          </a:p>
          <a:p>
            <a:pPr marL="171450" indent="-171450">
              <a:buFontTx/>
              <a:buChar char="-"/>
            </a:pPr>
            <a:r>
              <a:rPr lang="en-US" dirty="0"/>
              <a:t>We also expect changes to rainfall. At a national level, rainfall will decrease with more extreme rainfall events such as localized flooding and hail storms. In the summer rainfall regions, decreases of 15% have been predicted and in the winter rainfall region, 25%.</a:t>
            </a:r>
          </a:p>
          <a:p>
            <a:pPr marL="171450" indent="-171450">
              <a:buFontTx/>
              <a:buChar char="-"/>
            </a:pPr>
            <a:r>
              <a:rPr lang="en-US" dirty="0"/>
              <a:t>At a regional level, the western regions where a lot of maize production is taking place hotter and drier regions will prevail making these regions no longer suitable for maize production. In the interior and north-eastern regions (such as KZN), increased flooding is predicted.</a:t>
            </a:r>
          </a:p>
        </p:txBody>
      </p:sp>
      <p:sp>
        <p:nvSpPr>
          <p:cNvPr id="4" name="Slide Number Placeholder 3"/>
          <p:cNvSpPr>
            <a:spLocks noGrp="1"/>
          </p:cNvSpPr>
          <p:nvPr>
            <p:ph type="sldNum" sz="quarter" idx="5"/>
          </p:nvPr>
        </p:nvSpPr>
        <p:spPr/>
        <p:txBody>
          <a:bodyPr/>
          <a:lstStyle/>
          <a:p>
            <a:fld id="{FD39E1A9-13E1-43E9-BFF6-777B414063A2}" type="slidenum">
              <a:rPr lang="af-ZA" smtClean="0"/>
              <a:t>5</a:t>
            </a:fld>
            <a:endParaRPr lang="af-ZA"/>
          </a:p>
        </p:txBody>
      </p:sp>
    </p:spTree>
    <p:extLst>
      <p:ext uri="{BB962C8B-B14F-4D97-AF65-F5344CB8AC3E}">
        <p14:creationId xmlns:p14="http://schemas.microsoft.com/office/powerpoint/2010/main" val="7649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noProof="0" dirty="0"/>
              <a:t>If we aren’t prepared, the impact of climate change on agriculture is expected to be severe. In non-irrigation areas, crop yields are dependent on the amount of </a:t>
            </a:r>
            <a:r>
              <a:rPr lang="en-ZA" b="1" noProof="0" dirty="0">
                <a:solidFill>
                  <a:srgbClr val="FF0000"/>
                </a:solidFill>
              </a:rPr>
              <a:t>heat and </a:t>
            </a:r>
            <a:r>
              <a:rPr lang="en-ZA" noProof="0" dirty="0"/>
              <a:t>rainfall as well as timing </a:t>
            </a:r>
            <a:r>
              <a:rPr lang="en-ZA" b="1" noProof="0" dirty="0"/>
              <a:t>thereof</a:t>
            </a:r>
            <a:r>
              <a:rPr lang="en-ZA" noProof="0" dirty="0"/>
              <a:t>. Decreased rainfall will lead to less yields. In this past season, we’ve experienced the effects of erratic rainfall through the significant proportion of the national maize crop that was planted late in the season due to delayed rainfall.</a:t>
            </a:r>
          </a:p>
        </p:txBody>
      </p:sp>
      <p:sp>
        <p:nvSpPr>
          <p:cNvPr id="4" name="Slide Number Placeholder 3"/>
          <p:cNvSpPr>
            <a:spLocks noGrp="1"/>
          </p:cNvSpPr>
          <p:nvPr>
            <p:ph type="sldNum" sz="quarter" idx="5"/>
          </p:nvPr>
        </p:nvSpPr>
        <p:spPr/>
        <p:txBody>
          <a:bodyPr/>
          <a:lstStyle/>
          <a:p>
            <a:fld id="{FD39E1A9-13E1-43E9-BFF6-777B414063A2}" type="slidenum">
              <a:rPr lang="af-ZA" smtClean="0"/>
              <a:t>6</a:t>
            </a:fld>
            <a:endParaRPr lang="af-ZA"/>
          </a:p>
        </p:txBody>
      </p:sp>
    </p:spTree>
    <p:extLst>
      <p:ext uri="{BB962C8B-B14F-4D97-AF65-F5344CB8AC3E}">
        <p14:creationId xmlns:p14="http://schemas.microsoft.com/office/powerpoint/2010/main" val="376997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noProof="0" dirty="0"/>
              <a:t>Pests will respond to climate change much quicker, and the altered environmental conditions will enable pests to move into areas that were previously unsuitable. </a:t>
            </a:r>
          </a:p>
          <a:p>
            <a:r>
              <a:rPr lang="en-ZA" noProof="0" dirty="0"/>
              <a:t>Climate change will also affect the incidence of diseases we already have, some diseases will be favoured by the changing climate and will become much more severe. </a:t>
            </a:r>
          </a:p>
          <a:p>
            <a:r>
              <a:rPr lang="en-ZA" noProof="0" dirty="0"/>
              <a:t>This will also affect the storage industry, as you can expect new storage pests or changes in the incidence of current pests and diseases. </a:t>
            </a:r>
          </a:p>
          <a:p>
            <a:r>
              <a:rPr lang="en-ZA" noProof="0" dirty="0"/>
              <a:t>Global trade is increasing and we are facing higher risks of new pathogen introductions and disease outbreaks.</a:t>
            </a:r>
          </a:p>
          <a:p>
            <a:endParaRPr lang="en-ZA" noProof="0" dirty="0"/>
          </a:p>
          <a:p>
            <a:endParaRPr lang="en-ZA" noProof="0" dirty="0"/>
          </a:p>
          <a:p>
            <a:endParaRPr lang="en-US" dirty="0"/>
          </a:p>
        </p:txBody>
      </p:sp>
      <p:sp>
        <p:nvSpPr>
          <p:cNvPr id="4" name="Slide Number Placeholder 3"/>
          <p:cNvSpPr>
            <a:spLocks noGrp="1"/>
          </p:cNvSpPr>
          <p:nvPr>
            <p:ph type="sldNum" sz="quarter" idx="5"/>
          </p:nvPr>
        </p:nvSpPr>
        <p:spPr/>
        <p:txBody>
          <a:bodyPr/>
          <a:lstStyle/>
          <a:p>
            <a:fld id="{FD39E1A9-13E1-43E9-BFF6-777B414063A2}" type="slidenum">
              <a:rPr lang="af-ZA" smtClean="0"/>
              <a:t>7</a:t>
            </a:fld>
            <a:endParaRPr lang="af-ZA"/>
          </a:p>
        </p:txBody>
      </p:sp>
    </p:spTree>
    <p:extLst>
      <p:ext uri="{BB962C8B-B14F-4D97-AF65-F5344CB8AC3E}">
        <p14:creationId xmlns:p14="http://schemas.microsoft.com/office/powerpoint/2010/main" val="313108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Unfortunately, climate change will affect the entire grain value chain.</a:t>
            </a:r>
          </a:p>
          <a:p>
            <a:pPr marL="171450" indent="-171450">
              <a:buFontTx/>
              <a:buChar char="-"/>
            </a:pPr>
            <a:r>
              <a:rPr lang="en-US" dirty="0"/>
              <a:t>Some of these include </a:t>
            </a:r>
          </a:p>
          <a:p>
            <a:pPr marL="628650" lvl="1" indent="-171450">
              <a:buFontTx/>
              <a:buChar char="-"/>
            </a:pPr>
            <a:r>
              <a:rPr lang="en-US" dirty="0"/>
              <a:t>Seed companies will need to develop cultivars better adapted to hotter and drier conditions. Resilient pest and disease management strategies will be needed to deal with new pests and diseases as well as existing pest and disease outbreaks. </a:t>
            </a:r>
          </a:p>
          <a:p>
            <a:pPr marL="628650" lvl="1" indent="-171450">
              <a:buFontTx/>
              <a:buChar char="-"/>
            </a:pPr>
            <a:r>
              <a:rPr lang="en-US" dirty="0"/>
              <a:t>Producers will have to adapt their production practices to ensure they still get optimal yields.</a:t>
            </a:r>
          </a:p>
          <a:p>
            <a:pPr marL="628650" lvl="1" indent="-171450">
              <a:buFontTx/>
              <a:buChar char="-"/>
            </a:pPr>
            <a:r>
              <a:rPr lang="en-US" dirty="0"/>
              <a:t>For silo owners, storage practices will be have to be reviewed and amended to limit incidence of these “new” pests and diseases in stored grain, but also to accommodate possibly higher incidences of current pests and diseases.</a:t>
            </a:r>
          </a:p>
          <a:p>
            <a:pPr marL="628650" lvl="1" indent="-171450">
              <a:buFontTx/>
              <a:buChar char="-"/>
            </a:pPr>
            <a:r>
              <a:rPr lang="en-US" dirty="0"/>
              <a:t>Trade and export will also be impacted through changes in the types and amounts of crops produced.</a:t>
            </a:r>
          </a:p>
        </p:txBody>
      </p:sp>
      <p:sp>
        <p:nvSpPr>
          <p:cNvPr id="4" name="Slide Number Placeholder 3"/>
          <p:cNvSpPr>
            <a:spLocks noGrp="1"/>
          </p:cNvSpPr>
          <p:nvPr>
            <p:ph type="sldNum" sz="quarter" idx="5"/>
          </p:nvPr>
        </p:nvSpPr>
        <p:spPr/>
        <p:txBody>
          <a:bodyPr/>
          <a:lstStyle/>
          <a:p>
            <a:fld id="{FD39E1A9-13E1-43E9-BFF6-777B414063A2}" type="slidenum">
              <a:rPr lang="af-ZA" smtClean="0"/>
              <a:t>8</a:t>
            </a:fld>
            <a:endParaRPr lang="af-ZA"/>
          </a:p>
        </p:txBody>
      </p:sp>
    </p:spTree>
    <p:extLst>
      <p:ext uri="{BB962C8B-B14F-4D97-AF65-F5344CB8AC3E}">
        <p14:creationId xmlns:p14="http://schemas.microsoft.com/office/powerpoint/2010/main" val="141347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Fortunately, there are some solutions. On a national level we have policies to support climate change responses. Policies focus on coordination and cooperation between public and private entities.</a:t>
            </a:r>
          </a:p>
          <a:p>
            <a:pPr marL="171450" indent="-171450">
              <a:buFontTx/>
              <a:buChar char="-"/>
            </a:pPr>
            <a:r>
              <a:rPr lang="en-US" dirty="0"/>
              <a:t>An improved understanding of climate change impacts which will enable us to build resilience to climate change, such as crops that can tolerate increased temperatures and drought.</a:t>
            </a:r>
          </a:p>
          <a:p>
            <a:pPr marL="171450" indent="-171450">
              <a:buFontTx/>
              <a:buChar char="-"/>
            </a:pPr>
            <a:r>
              <a:rPr lang="en-US" dirty="0"/>
              <a:t>We also need to develop capacity to respond to these climate change impacts, such as developing researchers that can merge expertise in climate change with agriculture.</a:t>
            </a:r>
          </a:p>
        </p:txBody>
      </p:sp>
      <p:sp>
        <p:nvSpPr>
          <p:cNvPr id="4" name="Slide Number Placeholder 3"/>
          <p:cNvSpPr>
            <a:spLocks noGrp="1"/>
          </p:cNvSpPr>
          <p:nvPr>
            <p:ph type="sldNum" sz="quarter" idx="5"/>
          </p:nvPr>
        </p:nvSpPr>
        <p:spPr/>
        <p:txBody>
          <a:bodyPr/>
          <a:lstStyle/>
          <a:p>
            <a:fld id="{FD39E1A9-13E1-43E9-BFF6-777B414063A2}" type="slidenum">
              <a:rPr lang="af-ZA" smtClean="0"/>
              <a:t>9</a:t>
            </a:fld>
            <a:endParaRPr lang="af-ZA"/>
          </a:p>
        </p:txBody>
      </p:sp>
    </p:spTree>
    <p:extLst>
      <p:ext uri="{BB962C8B-B14F-4D97-AF65-F5344CB8AC3E}">
        <p14:creationId xmlns:p14="http://schemas.microsoft.com/office/powerpoint/2010/main" val="3774043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5353" y="2130426"/>
            <a:ext cx="10373995" cy="1470025"/>
          </a:xfrm>
        </p:spPr>
        <p:txBody>
          <a:bodyPr/>
          <a:lstStyle/>
          <a:p>
            <a:r>
              <a:rPr lang="en-US"/>
              <a:t>Click to edit Master title style</a:t>
            </a:r>
            <a:endParaRPr lang="en-ZA"/>
          </a:p>
        </p:txBody>
      </p:sp>
      <p:sp>
        <p:nvSpPr>
          <p:cNvPr id="3" name="Subtitle 2"/>
          <p:cNvSpPr>
            <a:spLocks noGrp="1"/>
          </p:cNvSpPr>
          <p:nvPr>
            <p:ph type="subTitle" idx="1"/>
          </p:nvPr>
        </p:nvSpPr>
        <p:spPr>
          <a:xfrm>
            <a:off x="1830705" y="3886200"/>
            <a:ext cx="854329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5D949E8-F219-4A8F-9D29-70A6BFB82348}" type="datetimeFigureOut">
              <a:rPr lang="en-ZA" smtClean="0"/>
              <a:t>2019/08/13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42290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5D949E8-F219-4A8F-9D29-70A6BFB82348}" type="datetimeFigureOut">
              <a:rPr lang="en-ZA" smtClean="0"/>
              <a:t>2019/08/13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2182436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10590" y="274639"/>
            <a:ext cx="3665648"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13647" y="274639"/>
            <a:ext cx="10793532"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5D949E8-F219-4A8F-9D29-70A6BFB82348}" type="datetimeFigureOut">
              <a:rPr lang="en-ZA" smtClean="0"/>
              <a:t>2019/08/13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146083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7773" y="274638"/>
            <a:ext cx="10676691" cy="1143000"/>
          </a:xfrm>
        </p:spPr>
        <p:txBody>
          <a:bodyPr/>
          <a:lstStyle>
            <a:lvl1pPr>
              <a:defRPr b="1"/>
            </a:lvl1pPr>
          </a:lstStyle>
          <a:p>
            <a:r>
              <a:rPr lang="en-US" dirty="0"/>
              <a:t>Click to edit Master title style</a:t>
            </a:r>
            <a:endParaRPr lang="en-ZA" dirty="0"/>
          </a:p>
        </p:txBody>
      </p:sp>
      <p:sp>
        <p:nvSpPr>
          <p:cNvPr id="3" name="Content Placeholder 2"/>
          <p:cNvSpPr>
            <a:spLocks noGrp="1"/>
          </p:cNvSpPr>
          <p:nvPr>
            <p:ph idx="1"/>
          </p:nvPr>
        </p:nvSpPr>
        <p:spPr>
          <a:xfrm>
            <a:off x="917773" y="1600201"/>
            <a:ext cx="10676691"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B5D949E8-F219-4A8F-9D29-70A6BFB82348}" type="datetimeFigureOut">
              <a:rPr lang="en-ZA" smtClean="0"/>
              <a:t>2019/08/13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380915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4087" y="4406901"/>
            <a:ext cx="10373995"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4087" y="2906713"/>
            <a:ext cx="1037399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D949E8-F219-4A8F-9D29-70A6BFB82348}" type="datetimeFigureOut">
              <a:rPr lang="en-ZA" smtClean="0"/>
              <a:t>2019/08/13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346369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13646" y="1600201"/>
            <a:ext cx="72295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8246648" y="1600201"/>
            <a:ext cx="722959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5D949E8-F219-4A8F-9D29-70A6BFB82348}" type="datetimeFigureOut">
              <a:rPr lang="en-ZA" smtClean="0"/>
              <a:t>2019/08/13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1445121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235" y="274638"/>
            <a:ext cx="1098423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10235" y="1535113"/>
            <a:ext cx="53925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0235" y="2174875"/>
            <a:ext cx="53925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9819" y="1535113"/>
            <a:ext cx="53946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9819" y="2174875"/>
            <a:ext cx="53946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5D949E8-F219-4A8F-9D29-70A6BFB82348}" type="datetimeFigureOut">
              <a:rPr lang="en-ZA" smtClean="0"/>
              <a:t>2019/08/13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413403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5D949E8-F219-4A8F-9D29-70A6BFB82348}" type="datetimeFigureOut">
              <a:rPr lang="en-ZA" smtClean="0"/>
              <a:t>2019/08/13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215402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949E8-F219-4A8F-9D29-70A6BFB82348}" type="datetimeFigureOut">
              <a:rPr lang="en-ZA" smtClean="0"/>
              <a:t>2019/08/13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73597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36" y="273050"/>
            <a:ext cx="4015262"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71699" y="273051"/>
            <a:ext cx="68227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10236" y="1435101"/>
            <a:ext cx="40152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949E8-F219-4A8F-9D29-70A6BFB82348}" type="datetimeFigureOut">
              <a:rPr lang="en-ZA" smtClean="0"/>
              <a:t>2019/08/13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26347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2207" y="4800600"/>
            <a:ext cx="732282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92207" y="612775"/>
            <a:ext cx="73228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2392207" y="5367338"/>
            <a:ext cx="73228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D949E8-F219-4A8F-9D29-70A6BFB82348}" type="datetimeFigureOut">
              <a:rPr lang="en-ZA" smtClean="0"/>
              <a:t>2019/08/13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B4A2C09-1BFA-4C9E-BB08-2AF70E69262A}" type="slidenum">
              <a:rPr lang="en-ZA" smtClean="0"/>
              <a:t>‹#›</a:t>
            </a:fld>
            <a:endParaRPr lang="en-ZA"/>
          </a:p>
        </p:txBody>
      </p:sp>
    </p:spTree>
    <p:extLst>
      <p:ext uri="{BB962C8B-B14F-4D97-AF65-F5344CB8AC3E}">
        <p14:creationId xmlns:p14="http://schemas.microsoft.com/office/powerpoint/2010/main" val="68784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7773" y="274638"/>
            <a:ext cx="10676691"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917773" y="1600201"/>
            <a:ext cx="10676691"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10235" y="6356351"/>
            <a:ext cx="28477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949E8-F219-4A8F-9D29-70A6BFB82348}" type="datetimeFigureOut">
              <a:rPr lang="en-ZA" smtClean="0"/>
              <a:t>2019/08/13</a:t>
            </a:fld>
            <a:endParaRPr lang="en-ZA"/>
          </a:p>
        </p:txBody>
      </p:sp>
      <p:sp>
        <p:nvSpPr>
          <p:cNvPr id="5" name="Footer Placeholder 4"/>
          <p:cNvSpPr>
            <a:spLocks noGrp="1"/>
          </p:cNvSpPr>
          <p:nvPr>
            <p:ph type="ftr" sz="quarter" idx="3"/>
          </p:nvPr>
        </p:nvSpPr>
        <p:spPr>
          <a:xfrm>
            <a:off x="4169939" y="6356351"/>
            <a:ext cx="386482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746702" y="6356351"/>
            <a:ext cx="284776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A2C09-1BFA-4C9E-BB08-2AF70E69262A}" type="slidenum">
              <a:rPr lang="en-ZA" smtClean="0"/>
              <a:t>‹#›</a:t>
            </a:fld>
            <a:endParaRPr lang="en-ZA"/>
          </a:p>
        </p:txBody>
      </p:sp>
    </p:spTree>
    <p:extLst>
      <p:ext uri="{BB962C8B-B14F-4D97-AF65-F5344CB8AC3E}">
        <p14:creationId xmlns:p14="http://schemas.microsoft.com/office/powerpoint/2010/main" val="2639748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tiff"/><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hyperlink" Target="http://www.grainsa.co.za/"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22030" y="714982"/>
            <a:ext cx="8759314" cy="2691731"/>
          </a:xfrm>
        </p:spPr>
        <p:txBody>
          <a:bodyPr>
            <a:noAutofit/>
          </a:bodyPr>
          <a:lstStyle/>
          <a:p>
            <a:r>
              <a:rPr lang="en-GB" sz="8800" b="1" dirty="0">
                <a:solidFill>
                  <a:srgbClr val="006600"/>
                </a:solidFill>
                <a:latin typeface="+mn-lt"/>
              </a:rPr>
              <a:t>Climate Resilient Crops for South Africa</a:t>
            </a:r>
            <a:endParaRPr lang="en-ZA" sz="4800" i="1" dirty="0">
              <a:solidFill>
                <a:srgbClr val="006600"/>
              </a:solidFill>
              <a:latin typeface="Blackadder ITC" panose="04020505051007020D02" pitchFamily="82" charset="0"/>
            </a:endParaRPr>
          </a:p>
        </p:txBody>
      </p:sp>
      <p:sp>
        <p:nvSpPr>
          <p:cNvPr id="3" name="Subtitle 2"/>
          <p:cNvSpPr>
            <a:spLocks noGrp="1"/>
          </p:cNvSpPr>
          <p:nvPr>
            <p:ph type="subTitle" idx="1"/>
          </p:nvPr>
        </p:nvSpPr>
        <p:spPr>
          <a:xfrm>
            <a:off x="3582070" y="4365104"/>
            <a:ext cx="8399274" cy="2112640"/>
          </a:xfrm>
        </p:spPr>
        <p:txBody>
          <a:bodyPr>
            <a:normAutofit fontScale="92500" lnSpcReduction="10000"/>
          </a:bodyPr>
          <a:lstStyle/>
          <a:p>
            <a:r>
              <a:rPr lang="en-GB" sz="4500" b="1" dirty="0" err="1">
                <a:solidFill>
                  <a:srgbClr val="006600"/>
                </a:solidFill>
              </a:rPr>
              <a:t>Miekie</a:t>
            </a:r>
            <a:r>
              <a:rPr lang="en-GB" sz="4500" b="1" dirty="0">
                <a:solidFill>
                  <a:srgbClr val="006600"/>
                </a:solidFill>
              </a:rPr>
              <a:t> Human</a:t>
            </a:r>
          </a:p>
          <a:p>
            <a:r>
              <a:rPr lang="en-GB" sz="2600" b="1" dirty="0">
                <a:solidFill>
                  <a:srgbClr val="006600"/>
                </a:solidFill>
              </a:rPr>
              <a:t>Grain SA: Research &amp; Policy Centre</a:t>
            </a:r>
            <a:endParaRPr lang="en-GB" b="1" dirty="0">
              <a:solidFill>
                <a:srgbClr val="006600"/>
              </a:solidFill>
            </a:endParaRPr>
          </a:p>
          <a:p>
            <a:pPr algn="r"/>
            <a:r>
              <a:rPr lang="en-GB" b="1" dirty="0" err="1">
                <a:solidFill>
                  <a:srgbClr val="006600"/>
                </a:solidFill>
              </a:rPr>
              <a:t>AgBiz</a:t>
            </a:r>
            <a:r>
              <a:rPr lang="en-GB" b="1" dirty="0">
                <a:solidFill>
                  <a:srgbClr val="006600"/>
                </a:solidFill>
              </a:rPr>
              <a:t> Symposium</a:t>
            </a:r>
          </a:p>
          <a:p>
            <a:pPr algn="r"/>
            <a:r>
              <a:rPr lang="en-GB" b="1" dirty="0">
                <a:solidFill>
                  <a:srgbClr val="006600"/>
                </a:solidFill>
              </a:rPr>
              <a:t>August 2019</a:t>
            </a:r>
          </a:p>
        </p:txBody>
      </p:sp>
      <p:sp>
        <p:nvSpPr>
          <p:cNvPr id="4" name="Rectangle 3"/>
          <p:cNvSpPr/>
          <p:nvPr/>
        </p:nvSpPr>
        <p:spPr>
          <a:xfrm>
            <a:off x="2501950" y="1700808"/>
            <a:ext cx="936104"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latin typeface="Algerian" panose="04020705040A02060702" pitchFamily="82" charset="0"/>
                <a:cs typeface="Aharoni" panose="02010803020104030203" pitchFamily="2" charset="-79"/>
              </a:rPr>
              <a:t>2019</a:t>
            </a:r>
            <a:endParaRPr lang="af-ZA" sz="2400" b="1" dirty="0">
              <a:solidFill>
                <a:schemeClr val="tx1"/>
              </a:solidFill>
              <a:latin typeface="Algerian" panose="04020705040A02060702" pitchFamily="82" charset="0"/>
              <a:cs typeface="Aharoni" panose="02010803020104030203" pitchFamily="2" charset="-79"/>
            </a:endParaRPr>
          </a:p>
        </p:txBody>
      </p:sp>
    </p:spTree>
    <p:extLst>
      <p:ext uri="{BB962C8B-B14F-4D97-AF65-F5344CB8AC3E}">
        <p14:creationId xmlns:p14="http://schemas.microsoft.com/office/powerpoint/2010/main" val="349803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CLIMATE RESILIENT CROPS</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11070902"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Understanding and mitigating climate change is a priority shared between government and industry</a:t>
            </a:r>
          </a:p>
          <a:p>
            <a:r>
              <a:rPr lang="en-ZA" b="1" dirty="0"/>
              <a:t>Opportunity for co-funding</a:t>
            </a:r>
          </a:p>
          <a:p>
            <a:r>
              <a:rPr lang="en-ZA" b="1" dirty="0"/>
              <a:t>Desired outcome: Resilient crops that can deliver equal or increased yield and nutrition under future climatic conditions</a:t>
            </a:r>
          </a:p>
          <a:p>
            <a:pPr lvl="1"/>
            <a:r>
              <a:rPr lang="en-ZA" dirty="0"/>
              <a:t>Government priority: Food security</a:t>
            </a:r>
          </a:p>
          <a:p>
            <a:pPr lvl="1"/>
            <a:r>
              <a:rPr lang="en-ZA" dirty="0"/>
              <a:t>Industry priority: Sustainable agriculture</a:t>
            </a:r>
          </a:p>
          <a:p>
            <a:r>
              <a:rPr lang="en-ZA" b="1" dirty="0"/>
              <a:t>Collaboration between breeders, physiologists and climate scientists</a:t>
            </a:r>
          </a:p>
        </p:txBody>
      </p:sp>
    </p:spTree>
    <p:extLst>
      <p:ext uri="{BB962C8B-B14F-4D97-AF65-F5344CB8AC3E}">
        <p14:creationId xmlns:p14="http://schemas.microsoft.com/office/powerpoint/2010/main" val="47207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7200"/>
            <a:ext cx="10873006" cy="4525963"/>
          </a:xfrm>
        </p:spPr>
        <p:txBody>
          <a:bodyPr>
            <a:normAutofit/>
          </a:bodyPr>
          <a:lstStyle/>
          <a:p>
            <a:pPr algn="just"/>
            <a:r>
              <a:rPr lang="en-GB" sz="2800" dirty="0"/>
              <a:t>Develop plant material resilient to future climatic conditions</a:t>
            </a:r>
          </a:p>
          <a:p>
            <a:pPr algn="just"/>
            <a:r>
              <a:rPr lang="en-GB" sz="2800" dirty="0"/>
              <a:t>Collaboration between breeders, physiologists and climate scientists</a:t>
            </a:r>
          </a:p>
        </p:txBody>
      </p:sp>
      <p:graphicFrame>
        <p:nvGraphicFramePr>
          <p:cNvPr id="5" name="Diagram 4"/>
          <p:cNvGraphicFramePr/>
          <p:nvPr>
            <p:extLst>
              <p:ext uri="{D42A27DB-BD31-4B8C-83A1-F6EECF244321}">
                <p14:modId xmlns:p14="http://schemas.microsoft.com/office/powerpoint/2010/main" val="2944992891"/>
              </p:ext>
            </p:extLst>
          </p:nvPr>
        </p:nvGraphicFramePr>
        <p:xfrm>
          <a:off x="1441372" y="2924944"/>
          <a:ext cx="10258262" cy="3762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4D0BDB8-6070-F240-8A80-16054FECDFA0}"/>
              </a:ext>
            </a:extLst>
          </p:cNvPr>
          <p:cNvSpPr>
            <a:spLocks noGrp="1"/>
          </p:cNvSpPr>
          <p:nvPr>
            <p:ph type="title"/>
          </p:nvPr>
        </p:nvSpPr>
        <p:spPr/>
        <p:txBody>
          <a:bodyPr/>
          <a:lstStyle/>
          <a:p>
            <a:endParaRPr lang="en-US"/>
          </a:p>
        </p:txBody>
      </p:sp>
      <p:grpSp>
        <p:nvGrpSpPr>
          <p:cNvPr id="8" name="Group 7">
            <a:extLst>
              <a:ext uri="{FF2B5EF4-FFF2-40B4-BE49-F238E27FC236}">
                <a16:creationId xmlns:a16="http://schemas.microsoft.com/office/drawing/2014/main" id="{A87F6E23-33FF-E940-8665-92E2B9469B50}"/>
              </a:ext>
            </a:extLst>
          </p:cNvPr>
          <p:cNvGrpSpPr/>
          <p:nvPr/>
        </p:nvGrpSpPr>
        <p:grpSpPr>
          <a:xfrm>
            <a:off x="1853878" y="260648"/>
            <a:ext cx="9743498" cy="1130693"/>
            <a:chOff x="1195708" y="2261386"/>
            <a:chExt cx="9743498" cy="1130693"/>
          </a:xfrm>
        </p:grpSpPr>
        <p:sp>
          <p:nvSpPr>
            <p:cNvPr id="9" name="Rectangle 8">
              <a:extLst>
                <a:ext uri="{FF2B5EF4-FFF2-40B4-BE49-F238E27FC236}">
                  <a16:creationId xmlns:a16="http://schemas.microsoft.com/office/drawing/2014/main" id="{CDC85ED9-6873-2641-933D-ECFBFFD39F1A}"/>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9206F097-A9DD-AD48-AAF0-6152F02ABD20}"/>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CLIMATE RESILIENT CROPS</a:t>
              </a:r>
            </a:p>
            <a:p>
              <a:pPr lvl="0" algn="ctr" defTabSz="1955800">
                <a:spcBef>
                  <a:spcPct val="0"/>
                </a:spcBef>
              </a:pPr>
              <a:r>
                <a:rPr lang="en-ZA" sz="3200" b="1" dirty="0">
                  <a:solidFill>
                    <a:srgbClr val="FFFFFF"/>
                  </a:solidFill>
                  <a:latin typeface="Century Gothic" panose="020B0502020202020204"/>
                </a:rPr>
                <a:t>Maize</a:t>
              </a:r>
              <a:endParaRPr lang="en-ZA" sz="3200" b="1" kern="1200" dirty="0">
                <a:solidFill>
                  <a:srgbClr val="FFFFFF"/>
                </a:solidFill>
                <a:latin typeface="Century Gothic" panose="020B0502020202020204"/>
                <a:ea typeface="+mn-ea"/>
                <a:cs typeface="+mn-cs"/>
              </a:endParaRPr>
            </a:p>
          </p:txBody>
        </p:sp>
      </p:grpSp>
    </p:spTree>
    <p:extLst>
      <p:ext uri="{BB962C8B-B14F-4D97-AF65-F5344CB8AC3E}">
        <p14:creationId xmlns:p14="http://schemas.microsoft.com/office/powerpoint/2010/main" val="38909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0000"/>
            <a:ext cx="10657184" cy="4994249"/>
          </a:xfrm>
        </p:spPr>
        <p:txBody>
          <a:bodyPr>
            <a:noAutofit/>
          </a:bodyPr>
          <a:lstStyle/>
          <a:p>
            <a:pPr algn="just"/>
            <a:r>
              <a:rPr lang="en-GB" b="1" dirty="0"/>
              <a:t>Expand genetic variability of South African maize cultivars</a:t>
            </a:r>
          </a:p>
          <a:p>
            <a:pPr lvl="1" algn="just"/>
            <a:r>
              <a:rPr lang="en-GB" b="1" dirty="0"/>
              <a:t>Breeding approach</a:t>
            </a:r>
          </a:p>
          <a:p>
            <a:pPr lvl="2" algn="just"/>
            <a:r>
              <a:rPr lang="en-GB" dirty="0"/>
              <a:t>Incorporate drought resistant germplasm from other sources (CIMMYT)</a:t>
            </a:r>
          </a:p>
          <a:p>
            <a:pPr lvl="1" algn="just"/>
            <a:r>
              <a:rPr lang="en-GB" b="1" dirty="0"/>
              <a:t>Chemical mutagenesis approach</a:t>
            </a:r>
          </a:p>
          <a:p>
            <a:pPr lvl="2" algn="just"/>
            <a:r>
              <a:rPr lang="en-GB" dirty="0"/>
              <a:t>Induce random mutations, identify beneficial changes</a:t>
            </a:r>
          </a:p>
          <a:p>
            <a:pPr lvl="1" algn="just"/>
            <a:r>
              <a:rPr lang="en-GB" b="1" dirty="0"/>
              <a:t>Desired outcomes:</a:t>
            </a:r>
            <a:r>
              <a:rPr lang="en-US" b="1" dirty="0"/>
              <a:t> </a:t>
            </a:r>
          </a:p>
          <a:p>
            <a:pPr lvl="2" algn="just"/>
            <a:r>
              <a:rPr lang="en-US" dirty="0"/>
              <a:t>Drought and heat tolerant maize cultivars for SA farmers</a:t>
            </a:r>
          </a:p>
          <a:p>
            <a:pPr marL="457200" lvl="1" indent="0" algn="just">
              <a:buNone/>
            </a:pPr>
            <a:endParaRPr lang="en-GB" sz="2600" dirty="0"/>
          </a:p>
        </p:txBody>
      </p:sp>
      <p:pic>
        <p:nvPicPr>
          <p:cNvPr id="6" name="Picture 5" descr="http://www.potatoes.co.za/SiteResources/images/ARC%20Logo.jpg">
            <a:extLst>
              <a:ext uri="{FF2B5EF4-FFF2-40B4-BE49-F238E27FC236}">
                <a16:creationId xmlns:a16="http://schemas.microsoft.com/office/drawing/2014/main" id="{0C42C8B7-8443-2048-B96B-48A2A79A7F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2279" y="5517232"/>
            <a:ext cx="1707506" cy="900000"/>
          </a:xfrm>
          <a:prstGeom prst="rect">
            <a:avLst/>
          </a:prstGeom>
          <a:noFill/>
          <a:ln>
            <a:noFill/>
          </a:ln>
        </p:spPr>
      </p:pic>
      <p:pic>
        <p:nvPicPr>
          <p:cNvPr id="5" name="Picture 4">
            <a:extLst>
              <a:ext uri="{FF2B5EF4-FFF2-40B4-BE49-F238E27FC236}">
                <a16:creationId xmlns:a16="http://schemas.microsoft.com/office/drawing/2014/main" id="{7077C176-414E-1D40-AD97-929B9DB65BA0}"/>
              </a:ext>
            </a:extLst>
          </p:cNvPr>
          <p:cNvPicPr>
            <a:picLocks noChangeAspect="1"/>
          </p:cNvPicPr>
          <p:nvPr/>
        </p:nvPicPr>
        <p:blipFill>
          <a:blip r:embed="rId4"/>
          <a:stretch>
            <a:fillRect/>
          </a:stretch>
        </p:blipFill>
        <p:spPr>
          <a:xfrm>
            <a:off x="3714914" y="5517232"/>
            <a:ext cx="2516263" cy="900000"/>
          </a:xfrm>
          <a:prstGeom prst="rect">
            <a:avLst/>
          </a:prstGeom>
        </p:spPr>
      </p:pic>
      <p:pic>
        <p:nvPicPr>
          <p:cNvPr id="3" name="Picture 2">
            <a:extLst>
              <a:ext uri="{FF2B5EF4-FFF2-40B4-BE49-F238E27FC236}">
                <a16:creationId xmlns:a16="http://schemas.microsoft.com/office/drawing/2014/main" id="{8C4BA00A-F538-674F-A2F9-90B172493A5D}"/>
              </a:ext>
            </a:extLst>
          </p:cNvPr>
          <p:cNvPicPr>
            <a:picLocks noChangeAspect="1"/>
          </p:cNvPicPr>
          <p:nvPr/>
        </p:nvPicPr>
        <p:blipFill>
          <a:blip r:embed="rId5"/>
          <a:stretch>
            <a:fillRect/>
          </a:stretch>
        </p:blipFill>
        <p:spPr>
          <a:xfrm>
            <a:off x="10244756" y="5517232"/>
            <a:ext cx="1690242" cy="900000"/>
          </a:xfrm>
          <a:prstGeom prst="rect">
            <a:avLst/>
          </a:prstGeom>
        </p:spPr>
      </p:pic>
      <p:pic>
        <p:nvPicPr>
          <p:cNvPr id="8" name="Picture 7">
            <a:extLst>
              <a:ext uri="{FF2B5EF4-FFF2-40B4-BE49-F238E27FC236}">
                <a16:creationId xmlns:a16="http://schemas.microsoft.com/office/drawing/2014/main" id="{67C196A9-DB33-8C4B-9C79-664FC678E274}"/>
              </a:ext>
            </a:extLst>
          </p:cNvPr>
          <p:cNvPicPr>
            <a:picLocks noChangeAspect="1"/>
          </p:cNvPicPr>
          <p:nvPr/>
        </p:nvPicPr>
        <p:blipFill>
          <a:blip r:embed="rId6"/>
          <a:stretch>
            <a:fillRect/>
          </a:stretch>
        </p:blipFill>
        <p:spPr>
          <a:xfrm>
            <a:off x="6716147" y="5517232"/>
            <a:ext cx="851162" cy="900000"/>
          </a:xfrm>
          <a:prstGeom prst="rect">
            <a:avLst/>
          </a:prstGeom>
        </p:spPr>
      </p:pic>
      <p:sp>
        <p:nvSpPr>
          <p:cNvPr id="9" name="Title 8">
            <a:extLst>
              <a:ext uri="{FF2B5EF4-FFF2-40B4-BE49-F238E27FC236}">
                <a16:creationId xmlns:a16="http://schemas.microsoft.com/office/drawing/2014/main" id="{D8A88F75-2F9E-814F-B7DB-E168B709ECE5}"/>
              </a:ext>
            </a:extLst>
          </p:cNvPr>
          <p:cNvSpPr>
            <a:spLocks noGrp="1"/>
          </p:cNvSpPr>
          <p:nvPr>
            <p:ph type="title"/>
          </p:nvPr>
        </p:nvSpPr>
        <p:spPr/>
        <p:txBody>
          <a:bodyPr/>
          <a:lstStyle/>
          <a:p>
            <a:endParaRPr lang="en-US"/>
          </a:p>
        </p:txBody>
      </p:sp>
      <p:grpSp>
        <p:nvGrpSpPr>
          <p:cNvPr id="10" name="Group 9">
            <a:extLst>
              <a:ext uri="{FF2B5EF4-FFF2-40B4-BE49-F238E27FC236}">
                <a16:creationId xmlns:a16="http://schemas.microsoft.com/office/drawing/2014/main" id="{BA6286CC-7101-4849-B5E6-E916FD71E184}"/>
              </a:ext>
            </a:extLst>
          </p:cNvPr>
          <p:cNvGrpSpPr/>
          <p:nvPr/>
        </p:nvGrpSpPr>
        <p:grpSpPr>
          <a:xfrm>
            <a:off x="1853878" y="260648"/>
            <a:ext cx="9743498" cy="1130693"/>
            <a:chOff x="1195708" y="2261386"/>
            <a:chExt cx="9743498" cy="1130693"/>
          </a:xfrm>
        </p:grpSpPr>
        <p:sp>
          <p:nvSpPr>
            <p:cNvPr id="11" name="Rectangle 10">
              <a:extLst>
                <a:ext uri="{FF2B5EF4-FFF2-40B4-BE49-F238E27FC236}">
                  <a16:creationId xmlns:a16="http://schemas.microsoft.com/office/drawing/2014/main" id="{35D7CB4D-C678-F649-A6F2-2042B5D8E2D1}"/>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56969CF9-9987-404A-B382-360198B4EA1D}"/>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CLIMATE RESILIENT CROPS</a:t>
              </a:r>
            </a:p>
            <a:p>
              <a:pPr lvl="0" algn="ctr" defTabSz="1955800">
                <a:spcBef>
                  <a:spcPct val="0"/>
                </a:spcBef>
              </a:pPr>
              <a:r>
                <a:rPr lang="en-ZA" sz="3200" b="1" dirty="0">
                  <a:solidFill>
                    <a:srgbClr val="FFFFFF"/>
                  </a:solidFill>
                  <a:latin typeface="Century Gothic" panose="020B0502020202020204"/>
                </a:rPr>
                <a:t>Maize</a:t>
              </a:r>
              <a:endParaRPr lang="en-ZA" sz="3200" b="1" kern="1200" dirty="0">
                <a:solidFill>
                  <a:srgbClr val="FFFFFF"/>
                </a:solidFill>
                <a:latin typeface="Century Gothic" panose="020B0502020202020204"/>
                <a:ea typeface="+mn-ea"/>
                <a:cs typeface="+mn-cs"/>
              </a:endParaRPr>
            </a:p>
          </p:txBody>
        </p:sp>
      </p:grpSp>
    </p:spTree>
    <p:extLst>
      <p:ext uri="{BB962C8B-B14F-4D97-AF65-F5344CB8AC3E}">
        <p14:creationId xmlns:p14="http://schemas.microsoft.com/office/powerpoint/2010/main" val="31335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7200"/>
            <a:ext cx="10297144" cy="4525963"/>
          </a:xfrm>
        </p:spPr>
        <p:txBody>
          <a:bodyPr>
            <a:normAutofit/>
          </a:bodyPr>
          <a:lstStyle/>
          <a:p>
            <a:pPr algn="just"/>
            <a:r>
              <a:rPr lang="en-GB" sz="3000" b="1" dirty="0"/>
              <a:t>Crop physiology study</a:t>
            </a:r>
          </a:p>
          <a:p>
            <a:pPr lvl="1" algn="just"/>
            <a:r>
              <a:rPr lang="en-GB" dirty="0"/>
              <a:t>Drought and heat responses under future climatic conditions</a:t>
            </a:r>
          </a:p>
          <a:p>
            <a:pPr lvl="2" algn="just"/>
            <a:r>
              <a:rPr lang="en-GB" sz="2800" dirty="0"/>
              <a:t>CO</a:t>
            </a:r>
            <a:r>
              <a:rPr lang="en-GB" sz="2800" baseline="-25000" dirty="0"/>
              <a:t>2</a:t>
            </a:r>
            <a:r>
              <a:rPr lang="en-GB" sz="2800" dirty="0"/>
              <a:t> levels, temperature increasing</a:t>
            </a:r>
          </a:p>
          <a:p>
            <a:pPr lvl="2" algn="just"/>
            <a:r>
              <a:rPr lang="en-GB" sz="2800" dirty="0"/>
              <a:t>Predicted plant response: Use less water</a:t>
            </a:r>
          </a:p>
          <a:p>
            <a:pPr lvl="2" algn="just"/>
            <a:r>
              <a:rPr lang="en-GB" sz="2800" dirty="0"/>
              <a:t>What does this mean for nutrient acquisition and quality parameters?</a:t>
            </a:r>
          </a:p>
          <a:p>
            <a:pPr lvl="2" algn="just"/>
            <a:r>
              <a:rPr lang="en-GB" sz="2800" dirty="0"/>
              <a:t>Test responses of commercially available cultivars</a:t>
            </a:r>
          </a:p>
          <a:p>
            <a:pPr lvl="1" algn="just"/>
            <a:endParaRPr lang="en-GB" sz="2600" dirty="0"/>
          </a:p>
        </p:txBody>
      </p:sp>
      <p:pic>
        <p:nvPicPr>
          <p:cNvPr id="6" name="Picture 5" descr="Image result for rhodes university">
            <a:extLst>
              <a:ext uri="{FF2B5EF4-FFF2-40B4-BE49-F238E27FC236}">
                <a16:creationId xmlns:a16="http://schemas.microsoft.com/office/drawing/2014/main" id="{A91F59D8-45A2-7843-A0F3-970A729FD2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4078" y="5625344"/>
            <a:ext cx="1456233" cy="900000"/>
          </a:xfrm>
          <a:prstGeom prst="rect">
            <a:avLst/>
          </a:prstGeom>
          <a:noFill/>
        </p:spPr>
      </p:pic>
      <p:pic>
        <p:nvPicPr>
          <p:cNvPr id="4" name="Picture 3">
            <a:extLst>
              <a:ext uri="{FF2B5EF4-FFF2-40B4-BE49-F238E27FC236}">
                <a16:creationId xmlns:a16="http://schemas.microsoft.com/office/drawing/2014/main" id="{ACF0D7F5-8D88-804C-8F44-DB23A97366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 t="40550" b="23111"/>
          <a:stretch/>
        </p:blipFill>
        <p:spPr>
          <a:xfrm>
            <a:off x="5454278" y="5175244"/>
            <a:ext cx="6595963" cy="1800200"/>
          </a:xfrm>
          <a:prstGeom prst="rect">
            <a:avLst/>
          </a:prstGeom>
        </p:spPr>
      </p:pic>
      <p:pic>
        <p:nvPicPr>
          <p:cNvPr id="8" name="Picture 7">
            <a:extLst>
              <a:ext uri="{FF2B5EF4-FFF2-40B4-BE49-F238E27FC236}">
                <a16:creationId xmlns:a16="http://schemas.microsoft.com/office/drawing/2014/main" id="{048C60A5-B3BB-6B44-9814-374321066862}"/>
              </a:ext>
            </a:extLst>
          </p:cNvPr>
          <p:cNvPicPr>
            <a:picLocks noChangeAspect="1"/>
          </p:cNvPicPr>
          <p:nvPr/>
        </p:nvPicPr>
        <p:blipFill>
          <a:blip r:embed="rId5"/>
          <a:stretch>
            <a:fillRect/>
          </a:stretch>
        </p:blipFill>
        <p:spPr>
          <a:xfrm>
            <a:off x="989782" y="5625344"/>
            <a:ext cx="2590910" cy="900000"/>
          </a:xfrm>
          <a:prstGeom prst="rect">
            <a:avLst/>
          </a:prstGeom>
        </p:spPr>
      </p:pic>
      <p:sp>
        <p:nvSpPr>
          <p:cNvPr id="5" name="Title 4">
            <a:extLst>
              <a:ext uri="{FF2B5EF4-FFF2-40B4-BE49-F238E27FC236}">
                <a16:creationId xmlns:a16="http://schemas.microsoft.com/office/drawing/2014/main" id="{59AF59F1-6C5F-6F4B-9195-01D1F8688EFD}"/>
              </a:ext>
            </a:extLst>
          </p:cNvPr>
          <p:cNvSpPr>
            <a:spLocks noGrp="1"/>
          </p:cNvSpPr>
          <p:nvPr>
            <p:ph type="title"/>
          </p:nvPr>
        </p:nvSpPr>
        <p:spPr/>
        <p:txBody>
          <a:bodyPr/>
          <a:lstStyle/>
          <a:p>
            <a:endParaRPr lang="en-US"/>
          </a:p>
        </p:txBody>
      </p:sp>
      <p:grpSp>
        <p:nvGrpSpPr>
          <p:cNvPr id="9" name="Group 8">
            <a:extLst>
              <a:ext uri="{FF2B5EF4-FFF2-40B4-BE49-F238E27FC236}">
                <a16:creationId xmlns:a16="http://schemas.microsoft.com/office/drawing/2014/main" id="{1B3433DB-9E92-8443-99CD-6DF4C83532EA}"/>
              </a:ext>
            </a:extLst>
          </p:cNvPr>
          <p:cNvGrpSpPr/>
          <p:nvPr/>
        </p:nvGrpSpPr>
        <p:grpSpPr>
          <a:xfrm>
            <a:off x="1853878" y="260648"/>
            <a:ext cx="9743498" cy="1130693"/>
            <a:chOff x="1195708" y="2261386"/>
            <a:chExt cx="9743498" cy="1130693"/>
          </a:xfrm>
        </p:grpSpPr>
        <p:sp>
          <p:nvSpPr>
            <p:cNvPr id="10" name="Rectangle 9">
              <a:extLst>
                <a:ext uri="{FF2B5EF4-FFF2-40B4-BE49-F238E27FC236}">
                  <a16:creationId xmlns:a16="http://schemas.microsoft.com/office/drawing/2014/main" id="{4AE80BD1-6C54-7A4A-B0EF-4A7A157888C8}"/>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D732F274-B932-F344-8A47-8FD6E82BBA37}"/>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CLIMATE RESILIENT CROPS</a:t>
              </a:r>
            </a:p>
            <a:p>
              <a:pPr lvl="0" algn="ctr" defTabSz="1955800">
                <a:spcBef>
                  <a:spcPct val="0"/>
                </a:spcBef>
              </a:pPr>
              <a:r>
                <a:rPr lang="en-ZA" sz="3200" b="1" dirty="0">
                  <a:solidFill>
                    <a:srgbClr val="FFFFFF"/>
                  </a:solidFill>
                  <a:latin typeface="Century Gothic" panose="020B0502020202020204"/>
                </a:rPr>
                <a:t>Maize &amp; wheat</a:t>
              </a:r>
              <a:endParaRPr lang="en-ZA" sz="3200" b="1" kern="1200" dirty="0">
                <a:solidFill>
                  <a:srgbClr val="FFFFFF"/>
                </a:solidFill>
                <a:latin typeface="Century Gothic" panose="020B0502020202020204"/>
                <a:ea typeface="+mn-ea"/>
                <a:cs typeface="+mn-cs"/>
              </a:endParaRPr>
            </a:p>
          </p:txBody>
        </p:sp>
      </p:grpSp>
    </p:spTree>
    <p:extLst>
      <p:ext uri="{BB962C8B-B14F-4D97-AF65-F5344CB8AC3E}">
        <p14:creationId xmlns:p14="http://schemas.microsoft.com/office/powerpoint/2010/main" val="136119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7200"/>
            <a:ext cx="10225136" cy="4994249"/>
          </a:xfrm>
        </p:spPr>
        <p:txBody>
          <a:bodyPr>
            <a:noAutofit/>
          </a:bodyPr>
          <a:lstStyle/>
          <a:p>
            <a:pPr algn="just"/>
            <a:r>
              <a:rPr lang="en-GB" sz="3000" b="1" dirty="0"/>
              <a:t>Crop physiology study</a:t>
            </a:r>
          </a:p>
          <a:p>
            <a:pPr lvl="1"/>
            <a:r>
              <a:rPr lang="en-GB" altLang="en-US" b="1" dirty="0"/>
              <a:t>Erratic rainfall delays planting, disrupts optimal planting window</a:t>
            </a:r>
          </a:p>
          <a:p>
            <a:pPr lvl="2"/>
            <a:r>
              <a:rPr lang="en-GB" altLang="en-US" dirty="0"/>
              <a:t>A study from Australia showed that early planting with slower-developing genotypes could increase yields in future (Hunt et al., 2019)</a:t>
            </a:r>
          </a:p>
          <a:p>
            <a:pPr lvl="2"/>
            <a:r>
              <a:rPr lang="en-GB" altLang="en-US" dirty="0"/>
              <a:t>Similar studies needed in SA</a:t>
            </a:r>
          </a:p>
          <a:p>
            <a:pPr lvl="1"/>
            <a:r>
              <a:rPr lang="en-US" b="1" dirty="0"/>
              <a:t>Evaluate the responses of commercial maize cultivars when maize is planted outside the optimal planting window</a:t>
            </a:r>
            <a:endParaRPr lang="en-GB" altLang="en-US" b="1" dirty="0"/>
          </a:p>
          <a:p>
            <a:pPr lvl="1" algn="just"/>
            <a:endParaRPr lang="en-GB" dirty="0"/>
          </a:p>
          <a:p>
            <a:pPr lvl="1" algn="just"/>
            <a:endParaRPr lang="en-GB" sz="2600" dirty="0"/>
          </a:p>
        </p:txBody>
      </p:sp>
      <p:sp>
        <p:nvSpPr>
          <p:cNvPr id="4" name="Title 3">
            <a:extLst>
              <a:ext uri="{FF2B5EF4-FFF2-40B4-BE49-F238E27FC236}">
                <a16:creationId xmlns:a16="http://schemas.microsoft.com/office/drawing/2014/main" id="{7B438F59-7FC0-8843-866C-C6FC73765A78}"/>
              </a:ext>
            </a:extLst>
          </p:cNvPr>
          <p:cNvSpPr>
            <a:spLocks noGrp="1"/>
          </p:cNvSpPr>
          <p:nvPr>
            <p:ph type="title"/>
          </p:nvPr>
        </p:nvSpPr>
        <p:spPr/>
        <p:txBody>
          <a:bodyPr/>
          <a:lstStyle/>
          <a:p>
            <a:endParaRPr lang="en-US"/>
          </a:p>
        </p:txBody>
      </p:sp>
      <p:grpSp>
        <p:nvGrpSpPr>
          <p:cNvPr id="6" name="Group 5">
            <a:extLst>
              <a:ext uri="{FF2B5EF4-FFF2-40B4-BE49-F238E27FC236}">
                <a16:creationId xmlns:a16="http://schemas.microsoft.com/office/drawing/2014/main" id="{E3CFF8A2-92B4-D241-AD8C-69F33EBC474E}"/>
              </a:ext>
            </a:extLst>
          </p:cNvPr>
          <p:cNvGrpSpPr/>
          <p:nvPr/>
        </p:nvGrpSpPr>
        <p:grpSpPr>
          <a:xfrm>
            <a:off x="1853878" y="260648"/>
            <a:ext cx="9743498" cy="1130693"/>
            <a:chOff x="1195708" y="2261386"/>
            <a:chExt cx="9743498" cy="1130693"/>
          </a:xfrm>
        </p:grpSpPr>
        <p:sp>
          <p:nvSpPr>
            <p:cNvPr id="8" name="Rectangle 7">
              <a:extLst>
                <a:ext uri="{FF2B5EF4-FFF2-40B4-BE49-F238E27FC236}">
                  <a16:creationId xmlns:a16="http://schemas.microsoft.com/office/drawing/2014/main" id="{E58F70CA-567A-864D-9313-BA93DF066173}"/>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9" name="TextBox 8">
              <a:extLst>
                <a:ext uri="{FF2B5EF4-FFF2-40B4-BE49-F238E27FC236}">
                  <a16:creationId xmlns:a16="http://schemas.microsoft.com/office/drawing/2014/main" id="{628872BD-BC5F-6347-9C28-E3760C426CD5}"/>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CLIMATE RESILIENT CROPS</a:t>
              </a:r>
            </a:p>
            <a:p>
              <a:pPr lvl="0" algn="ctr" defTabSz="1955800">
                <a:spcBef>
                  <a:spcPct val="0"/>
                </a:spcBef>
              </a:pPr>
              <a:r>
                <a:rPr lang="en-ZA" sz="3200" b="1" dirty="0">
                  <a:solidFill>
                    <a:srgbClr val="FFFFFF"/>
                  </a:solidFill>
                  <a:latin typeface="Century Gothic" panose="020B0502020202020204"/>
                </a:rPr>
                <a:t>Maize</a:t>
              </a:r>
              <a:endParaRPr lang="en-ZA" sz="3200" b="1" kern="1200" dirty="0">
                <a:solidFill>
                  <a:srgbClr val="FFFFFF"/>
                </a:solidFill>
                <a:latin typeface="Century Gothic" panose="020B0502020202020204"/>
                <a:ea typeface="+mn-ea"/>
                <a:cs typeface="+mn-cs"/>
              </a:endParaRPr>
            </a:p>
          </p:txBody>
        </p:sp>
      </p:grpSp>
    </p:spTree>
    <p:extLst>
      <p:ext uri="{BB962C8B-B14F-4D97-AF65-F5344CB8AC3E}">
        <p14:creationId xmlns:p14="http://schemas.microsoft.com/office/powerpoint/2010/main" val="892242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7200"/>
            <a:ext cx="10494838" cy="4994249"/>
          </a:xfrm>
        </p:spPr>
        <p:txBody>
          <a:bodyPr>
            <a:noAutofit/>
          </a:bodyPr>
          <a:lstStyle/>
          <a:p>
            <a:pPr algn="just"/>
            <a:r>
              <a:rPr lang="en-GB" sz="3000" b="1" dirty="0"/>
              <a:t>Climate risk study</a:t>
            </a:r>
          </a:p>
          <a:p>
            <a:pPr lvl="1" algn="just"/>
            <a:r>
              <a:rPr lang="en-GB" b="1" dirty="0"/>
              <a:t>Identify imminent climatic risks for a region</a:t>
            </a:r>
          </a:p>
          <a:p>
            <a:pPr lvl="2" algn="just"/>
            <a:r>
              <a:rPr lang="en-GB" dirty="0"/>
              <a:t>More frequent drought conditions, increased temperatures, erratic rainfall, flooding</a:t>
            </a:r>
          </a:p>
          <a:p>
            <a:pPr lvl="1" algn="just"/>
            <a:r>
              <a:rPr lang="en-GB" b="1" dirty="0"/>
              <a:t>Propose ways in which management practices can be adapted to minimise expected impacts</a:t>
            </a:r>
          </a:p>
          <a:p>
            <a:pPr lvl="2" algn="just"/>
            <a:r>
              <a:rPr lang="en-GB" dirty="0"/>
              <a:t>Alternative crops</a:t>
            </a:r>
          </a:p>
          <a:p>
            <a:pPr lvl="2" algn="just"/>
            <a:r>
              <a:rPr lang="en-GB" dirty="0"/>
              <a:t>Agronomic practices</a:t>
            </a:r>
          </a:p>
          <a:p>
            <a:pPr lvl="1" algn="just"/>
            <a:r>
              <a:rPr lang="en-GB" b="1" dirty="0"/>
              <a:t>Regions</a:t>
            </a:r>
          </a:p>
          <a:p>
            <a:pPr lvl="2" algn="just"/>
            <a:r>
              <a:rPr lang="en-GB" dirty="0"/>
              <a:t>Free State, North West, Eastern and Western Cape</a:t>
            </a:r>
          </a:p>
        </p:txBody>
      </p:sp>
      <p:pic>
        <p:nvPicPr>
          <p:cNvPr id="8" name="Picture 7">
            <a:extLst>
              <a:ext uri="{FF2B5EF4-FFF2-40B4-BE49-F238E27FC236}">
                <a16:creationId xmlns:a16="http://schemas.microsoft.com/office/drawing/2014/main" id="{7463F667-0D3B-FF4D-AC3B-AA388C9D613B}"/>
              </a:ext>
            </a:extLst>
          </p:cNvPr>
          <p:cNvPicPr>
            <a:picLocks noChangeAspect="1"/>
          </p:cNvPicPr>
          <p:nvPr/>
        </p:nvPicPr>
        <p:blipFill>
          <a:blip r:embed="rId3"/>
          <a:stretch>
            <a:fillRect/>
          </a:stretch>
        </p:blipFill>
        <p:spPr>
          <a:xfrm>
            <a:off x="10695216" y="5085184"/>
            <a:ext cx="1248448" cy="1532747"/>
          </a:xfrm>
          <a:prstGeom prst="rect">
            <a:avLst/>
          </a:prstGeom>
        </p:spPr>
      </p:pic>
      <p:sp>
        <p:nvSpPr>
          <p:cNvPr id="4" name="Title 3">
            <a:extLst>
              <a:ext uri="{FF2B5EF4-FFF2-40B4-BE49-F238E27FC236}">
                <a16:creationId xmlns:a16="http://schemas.microsoft.com/office/drawing/2014/main" id="{D082FFD9-920A-A949-BB9D-780ADDFC9CEC}"/>
              </a:ext>
            </a:extLst>
          </p:cNvPr>
          <p:cNvSpPr>
            <a:spLocks noGrp="1"/>
          </p:cNvSpPr>
          <p:nvPr>
            <p:ph type="title"/>
          </p:nvPr>
        </p:nvSpPr>
        <p:spPr/>
        <p:txBody>
          <a:bodyPr/>
          <a:lstStyle/>
          <a:p>
            <a:endParaRPr lang="en-US"/>
          </a:p>
        </p:txBody>
      </p:sp>
      <p:grpSp>
        <p:nvGrpSpPr>
          <p:cNvPr id="9" name="Group 8">
            <a:extLst>
              <a:ext uri="{FF2B5EF4-FFF2-40B4-BE49-F238E27FC236}">
                <a16:creationId xmlns:a16="http://schemas.microsoft.com/office/drawing/2014/main" id="{EDF6E18F-96B9-0C40-B7B5-C6B0522F93A8}"/>
              </a:ext>
            </a:extLst>
          </p:cNvPr>
          <p:cNvGrpSpPr/>
          <p:nvPr/>
        </p:nvGrpSpPr>
        <p:grpSpPr>
          <a:xfrm>
            <a:off x="1853878" y="260648"/>
            <a:ext cx="9743498" cy="1130693"/>
            <a:chOff x="1195708" y="2261386"/>
            <a:chExt cx="9743498" cy="1130693"/>
          </a:xfrm>
        </p:grpSpPr>
        <p:sp>
          <p:nvSpPr>
            <p:cNvPr id="10" name="Rectangle 9">
              <a:extLst>
                <a:ext uri="{FF2B5EF4-FFF2-40B4-BE49-F238E27FC236}">
                  <a16:creationId xmlns:a16="http://schemas.microsoft.com/office/drawing/2014/main" id="{8E5A38E7-8BC1-B640-A3BA-E51CA5E87220}"/>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0BA69037-F5EB-B441-8455-1CFC4539A177}"/>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CLIMATE RESILIENT CROPS</a:t>
              </a:r>
            </a:p>
            <a:p>
              <a:pPr lvl="0" algn="ctr" defTabSz="1955800">
                <a:spcBef>
                  <a:spcPct val="0"/>
                </a:spcBef>
              </a:pPr>
              <a:r>
                <a:rPr lang="en-ZA" sz="3200" b="1" dirty="0">
                  <a:solidFill>
                    <a:srgbClr val="FFFFFF"/>
                  </a:solidFill>
                  <a:latin typeface="Century Gothic" panose="020B0502020202020204"/>
                </a:rPr>
                <a:t>Maize &amp; wheat</a:t>
              </a:r>
              <a:endParaRPr lang="en-ZA" sz="3200" b="1" kern="1200" dirty="0">
                <a:solidFill>
                  <a:srgbClr val="FFFFFF"/>
                </a:solidFill>
                <a:latin typeface="Century Gothic" panose="020B0502020202020204"/>
                <a:ea typeface="+mn-ea"/>
                <a:cs typeface="+mn-cs"/>
              </a:endParaRPr>
            </a:p>
          </p:txBody>
        </p:sp>
      </p:grpSp>
    </p:spTree>
    <p:extLst>
      <p:ext uri="{BB962C8B-B14F-4D97-AF65-F5344CB8AC3E}">
        <p14:creationId xmlns:p14="http://schemas.microsoft.com/office/powerpoint/2010/main" val="3092523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15636" y="13693"/>
            <a:ext cx="7046637" cy="640871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38" y="764704"/>
            <a:ext cx="10541511" cy="790613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38" y="-171400"/>
            <a:ext cx="4943004" cy="3707253"/>
          </a:xfrm>
          <a:prstGeom prst="rect">
            <a:avLst/>
          </a:prstGeom>
        </p:spPr>
      </p:pic>
      <p:pic>
        <p:nvPicPr>
          <p:cNvPr id="13" name="Picture 12"/>
          <p:cNvPicPr>
            <a:picLocks noChangeAspect="1"/>
          </p:cNvPicPr>
          <p:nvPr/>
        </p:nvPicPr>
        <p:blipFill>
          <a:blip r:embed="rId6"/>
          <a:stretch>
            <a:fillRect/>
          </a:stretch>
        </p:blipFill>
        <p:spPr>
          <a:xfrm>
            <a:off x="3222030" y="-171400"/>
            <a:ext cx="7229143" cy="3707253"/>
          </a:xfrm>
          <a:prstGeom prst="rect">
            <a:avLst/>
          </a:prstGeom>
        </p:spPr>
      </p:pic>
      <p:sp>
        <p:nvSpPr>
          <p:cNvPr id="2" name="TextBox 1"/>
          <p:cNvSpPr txBox="1"/>
          <p:nvPr/>
        </p:nvSpPr>
        <p:spPr>
          <a:xfrm>
            <a:off x="4107178" y="26200"/>
            <a:ext cx="4703082" cy="461665"/>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ZA" sz="2400" dirty="0">
                <a:solidFill>
                  <a:schemeClr val="bg1"/>
                </a:solidFill>
              </a:rPr>
              <a:t>RHODES UNIVERSITY – CO</a:t>
            </a:r>
            <a:r>
              <a:rPr lang="en-ZA" sz="2400" baseline="-25000" dirty="0">
                <a:solidFill>
                  <a:schemeClr val="bg1"/>
                </a:solidFill>
              </a:rPr>
              <a:t>2</a:t>
            </a:r>
            <a:r>
              <a:rPr lang="en-ZA" sz="2400" dirty="0">
                <a:solidFill>
                  <a:schemeClr val="bg1"/>
                </a:solidFill>
              </a:rPr>
              <a:t> FACILITY</a:t>
            </a:r>
          </a:p>
        </p:txBody>
      </p:sp>
    </p:spTree>
    <p:extLst>
      <p:ext uri="{BB962C8B-B14F-4D97-AF65-F5344CB8AC3E}">
        <p14:creationId xmlns:p14="http://schemas.microsoft.com/office/powerpoint/2010/main" val="3483750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34000" y="1627200"/>
            <a:ext cx="10494838" cy="4994249"/>
          </a:xfrm>
        </p:spPr>
        <p:txBody>
          <a:bodyPr>
            <a:noAutofit/>
          </a:bodyPr>
          <a:lstStyle/>
          <a:p>
            <a:pPr algn="just"/>
            <a:r>
              <a:rPr lang="en-GB" b="1" dirty="0"/>
              <a:t>Expand climate resilience studies </a:t>
            </a:r>
          </a:p>
          <a:p>
            <a:pPr lvl="1" algn="just"/>
            <a:r>
              <a:rPr lang="en-GB" dirty="0"/>
              <a:t>More work on maize and wheat</a:t>
            </a:r>
          </a:p>
          <a:p>
            <a:pPr lvl="1" algn="just"/>
            <a:r>
              <a:rPr lang="en-GB" dirty="0"/>
              <a:t>Other crops soybean, sunflower</a:t>
            </a:r>
          </a:p>
          <a:p>
            <a:pPr lvl="1" algn="just"/>
            <a:endParaRPr lang="en-GB" b="1" dirty="0"/>
          </a:p>
          <a:p>
            <a:pPr algn="just"/>
            <a:r>
              <a:rPr lang="en-GB" b="1" dirty="0"/>
              <a:t>Be prepared for new exotic pests and diseases</a:t>
            </a:r>
          </a:p>
          <a:p>
            <a:pPr lvl="1" algn="just"/>
            <a:r>
              <a:rPr lang="en-GB" dirty="0"/>
              <a:t>National </a:t>
            </a:r>
          </a:p>
          <a:p>
            <a:pPr lvl="1" algn="just"/>
            <a:r>
              <a:rPr lang="en-GB" dirty="0"/>
              <a:t>On-farm, storage and processing</a:t>
            </a:r>
          </a:p>
        </p:txBody>
      </p:sp>
      <p:sp>
        <p:nvSpPr>
          <p:cNvPr id="4" name="Title 3">
            <a:extLst>
              <a:ext uri="{FF2B5EF4-FFF2-40B4-BE49-F238E27FC236}">
                <a16:creationId xmlns:a16="http://schemas.microsoft.com/office/drawing/2014/main" id="{D082FFD9-920A-A949-BB9D-780ADDFC9CEC}"/>
              </a:ext>
            </a:extLst>
          </p:cNvPr>
          <p:cNvSpPr>
            <a:spLocks noGrp="1"/>
          </p:cNvSpPr>
          <p:nvPr>
            <p:ph type="title"/>
          </p:nvPr>
        </p:nvSpPr>
        <p:spPr/>
        <p:txBody>
          <a:bodyPr/>
          <a:lstStyle/>
          <a:p>
            <a:endParaRPr lang="en-US"/>
          </a:p>
        </p:txBody>
      </p:sp>
      <p:grpSp>
        <p:nvGrpSpPr>
          <p:cNvPr id="9" name="Group 8">
            <a:extLst>
              <a:ext uri="{FF2B5EF4-FFF2-40B4-BE49-F238E27FC236}">
                <a16:creationId xmlns:a16="http://schemas.microsoft.com/office/drawing/2014/main" id="{EDF6E18F-96B9-0C40-B7B5-C6B0522F93A8}"/>
              </a:ext>
            </a:extLst>
          </p:cNvPr>
          <p:cNvGrpSpPr/>
          <p:nvPr/>
        </p:nvGrpSpPr>
        <p:grpSpPr>
          <a:xfrm>
            <a:off x="1853878" y="260648"/>
            <a:ext cx="9743498" cy="1130693"/>
            <a:chOff x="1195708" y="2261386"/>
            <a:chExt cx="9743498" cy="1130693"/>
          </a:xfrm>
        </p:grpSpPr>
        <p:sp>
          <p:nvSpPr>
            <p:cNvPr id="10" name="Rectangle 9">
              <a:extLst>
                <a:ext uri="{FF2B5EF4-FFF2-40B4-BE49-F238E27FC236}">
                  <a16:creationId xmlns:a16="http://schemas.microsoft.com/office/drawing/2014/main" id="{8E5A38E7-8BC1-B640-A3BA-E51CA5E87220}"/>
                </a:ext>
              </a:extLst>
            </p:cNvPr>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11" name="TextBox 10">
              <a:extLst>
                <a:ext uri="{FF2B5EF4-FFF2-40B4-BE49-F238E27FC236}">
                  <a16:creationId xmlns:a16="http://schemas.microsoft.com/office/drawing/2014/main" id="{0BA69037-F5EB-B441-8455-1CFC4539A177}"/>
                </a:ext>
              </a:extLst>
            </p:cNvPr>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spcBef>
                  <a:spcPct val="0"/>
                </a:spcBef>
              </a:pPr>
              <a:r>
                <a:rPr lang="en-ZA" sz="4000" b="1" kern="1200" dirty="0">
                  <a:solidFill>
                    <a:srgbClr val="FFFFFF"/>
                  </a:solidFill>
                  <a:latin typeface="Century Gothic" panose="020B0502020202020204"/>
                  <a:ea typeface="+mn-ea"/>
                  <a:cs typeface="+mn-cs"/>
                </a:rPr>
                <a:t>RECOMMENDATIONS</a:t>
              </a:r>
            </a:p>
          </p:txBody>
        </p:sp>
      </p:grpSp>
    </p:spTree>
    <p:extLst>
      <p:ext uri="{BB962C8B-B14F-4D97-AF65-F5344CB8AC3E}">
        <p14:creationId xmlns:p14="http://schemas.microsoft.com/office/powerpoint/2010/main" val="1781349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7"/>
          <p:cNvSpPr txBox="1">
            <a:spLocks/>
          </p:cNvSpPr>
          <p:nvPr/>
        </p:nvSpPr>
        <p:spPr>
          <a:xfrm>
            <a:off x="6254750" y="5949280"/>
            <a:ext cx="3733800" cy="12192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24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2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49E39"/>
              </a:buClr>
              <a:buSzTx/>
              <a:buFont typeface="Wingdings 3" charset="2"/>
              <a:buNone/>
              <a:tabLst/>
              <a:defRPr/>
            </a:pPr>
            <a:r>
              <a:rPr kumimoji="0" lang="en-US" sz="2800" b="1" i="0" u="none" strike="noStrike" kern="1200" cap="none" spc="0" normalizeH="0" baseline="0" noProof="0">
                <a:ln>
                  <a:noFill/>
                </a:ln>
                <a:solidFill>
                  <a:srgbClr val="000000"/>
                </a:solidFill>
                <a:effectLst/>
                <a:uLnTx/>
                <a:uFillTx/>
                <a:latin typeface="Century Gothic" panose="020B0502020202020204"/>
                <a:ea typeface="+mn-ea"/>
                <a:cs typeface="+mn-cs"/>
                <a:hlinkClick r:id="rId2"/>
              </a:rPr>
              <a:t>www.grainsa.co.za</a:t>
            </a:r>
            <a:r>
              <a:rPr kumimoji="0" lang="en-US" sz="2800" b="1" i="0" u="none" strike="noStrike" kern="1200" cap="none" spc="0" normalizeH="0" baseline="0" noProof="0">
                <a:ln>
                  <a:noFill/>
                </a:ln>
                <a:solidFill>
                  <a:srgbClr val="000000"/>
                </a:solidFill>
                <a:effectLst/>
                <a:uLnTx/>
                <a:uFillTx/>
                <a:latin typeface="Century Gothic" panose="020B0502020202020204"/>
                <a:ea typeface="+mn-ea"/>
                <a:cs typeface="+mn-cs"/>
              </a:rPr>
              <a:t> </a:t>
            </a:r>
            <a:endParaRPr kumimoji="0" lang="en-US" sz="2800" b="1" i="0" u="none" strike="noStrike" kern="1200" cap="none" spc="0" normalizeH="0" baseline="0" noProof="0" dirty="0">
              <a:ln>
                <a:noFill/>
              </a:ln>
              <a:solidFill>
                <a:srgbClr val="000000"/>
              </a:solidFill>
              <a:effectLst/>
              <a:uLnTx/>
              <a:uFillTx/>
              <a:latin typeface="Century Gothic" panose="020B0502020202020204"/>
              <a:ea typeface="+mn-ea"/>
              <a:cs typeface="+mn-cs"/>
            </a:endParaRPr>
          </a:p>
        </p:txBody>
      </p:sp>
      <p:pic>
        <p:nvPicPr>
          <p:cNvPr id="10" name="Picture 3"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8198" y="1690761"/>
            <a:ext cx="236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3998" y="3519561"/>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ima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4198" y="1538361"/>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imagesCAC3D3L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8998" y="4357761"/>
            <a:ext cx="2057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descr="imag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43599" y="3062361"/>
            <a:ext cx="2047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txBox="1">
            <a:spLocks/>
          </p:cNvSpPr>
          <p:nvPr/>
        </p:nvSpPr>
        <p:spPr>
          <a:xfrm>
            <a:off x="1606550" y="1"/>
            <a:ext cx="10325100" cy="1325563"/>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af-ZA" sz="4900" b="1" i="0" u="none" strike="noStrike" kern="1200" cap="none" spc="0" normalizeH="0" baseline="0" noProof="0" dirty="0">
                <a:ln>
                  <a:noFill/>
                </a:ln>
                <a:solidFill>
                  <a:srgbClr val="006600"/>
                </a:solidFill>
                <a:effectLst/>
                <a:uLnTx/>
                <a:uFillTx/>
                <a:latin typeface="Aharoni" pitchFamily="2" charset="-79"/>
                <a:ea typeface="+mj-ea"/>
                <a:cs typeface="Aharoni" pitchFamily="2" charset="-79"/>
              </a:rPr>
              <a:t>Thank you</a:t>
            </a:r>
            <a:br>
              <a:rPr kumimoji="0" lang="af-ZA" sz="4900" b="1" i="0" u="none" strike="noStrike" kern="1200" cap="none" spc="0" normalizeH="0" baseline="0" noProof="0" dirty="0">
                <a:ln>
                  <a:noFill/>
                </a:ln>
                <a:solidFill>
                  <a:srgbClr val="006600"/>
                </a:solidFill>
                <a:effectLst/>
                <a:uLnTx/>
                <a:uFillTx/>
                <a:latin typeface="Aharoni" pitchFamily="2" charset="-79"/>
                <a:ea typeface="+mj-ea"/>
                <a:cs typeface="Aharoni" pitchFamily="2" charset="-79"/>
              </a:rPr>
            </a:br>
            <a:r>
              <a:rPr kumimoji="0" lang="en-ZA" sz="4400" b="1" i="1" u="none" strike="noStrike" kern="1200" cap="none" spc="0" normalizeH="0" baseline="0" noProof="0" dirty="0">
                <a:ln>
                  <a:noFill/>
                </a:ln>
                <a:solidFill>
                  <a:srgbClr val="0070C0"/>
                </a:solidFill>
                <a:effectLst/>
                <a:uLnTx/>
                <a:uFillTx/>
                <a:latin typeface="Berlin Sans FB" pitchFamily="34" charset="0"/>
                <a:ea typeface="+mj-ea"/>
                <a:cs typeface="+mj-cs"/>
              </a:rPr>
              <a:t>Grain Research &amp; Policy Centre team</a:t>
            </a:r>
            <a:endParaRPr kumimoji="0" lang="af-ZA" sz="4400" b="1" i="1" u="none" strike="noStrike" kern="1200" cap="none" spc="0" normalizeH="0" baseline="0" noProof="0" dirty="0">
              <a:ln>
                <a:noFill/>
              </a:ln>
              <a:solidFill>
                <a:srgbClr val="0070C0"/>
              </a:solidFill>
              <a:effectLst/>
              <a:uLnTx/>
              <a:uFillTx/>
              <a:latin typeface="Berlin Sans FB" pitchFamily="34" charset="0"/>
              <a:ea typeface="+mj-ea"/>
              <a:cs typeface="+mj-cs"/>
            </a:endParaRPr>
          </a:p>
        </p:txBody>
      </p:sp>
    </p:spTree>
    <p:extLst>
      <p:ext uri="{BB962C8B-B14F-4D97-AF65-F5344CB8AC3E}">
        <p14:creationId xmlns:p14="http://schemas.microsoft.com/office/powerpoint/2010/main" val="235824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A4330B-5312-614B-A587-25E6E550E8E4}"/>
              </a:ext>
            </a:extLst>
          </p:cNvPr>
          <p:cNvPicPr>
            <a:picLocks noChangeAspect="1"/>
          </p:cNvPicPr>
          <p:nvPr/>
        </p:nvPicPr>
        <p:blipFill rotWithShape="1">
          <a:blip r:embed="rId3">
            <a:extLst>
              <a:ext uri="{28A0092B-C50C-407E-A947-70E740481C1C}">
                <a14:useLocalDpi xmlns:a14="http://schemas.microsoft.com/office/drawing/2010/main" val="0"/>
              </a:ext>
            </a:extLst>
          </a:blip>
          <a:srcRect l="13312" t="25976" r="14671" b="12201"/>
          <a:stretch/>
        </p:blipFill>
        <p:spPr>
          <a:xfrm>
            <a:off x="3798094" y="873667"/>
            <a:ext cx="5256584" cy="5839825"/>
          </a:xfrm>
          <a:prstGeom prst="rect">
            <a:avLst/>
          </a:prstGeom>
        </p:spPr>
      </p:pic>
      <p:sp>
        <p:nvSpPr>
          <p:cNvPr id="9" name="TextBox 8">
            <a:extLst>
              <a:ext uri="{FF2B5EF4-FFF2-40B4-BE49-F238E27FC236}">
                <a16:creationId xmlns:a16="http://schemas.microsoft.com/office/drawing/2014/main" id="{0B1913CF-7915-524C-9BF7-82BE0C75D790}"/>
              </a:ext>
            </a:extLst>
          </p:cNvPr>
          <p:cNvSpPr txBox="1"/>
          <p:nvPr/>
        </p:nvSpPr>
        <p:spPr>
          <a:xfrm>
            <a:off x="2050660" y="139204"/>
            <a:ext cx="10175546" cy="584775"/>
          </a:xfrm>
          <a:prstGeom prst="rect">
            <a:avLst/>
          </a:prstGeom>
          <a:noFill/>
        </p:spPr>
        <p:txBody>
          <a:bodyPr wrap="square" rtlCol="0">
            <a:spAutoFit/>
          </a:bodyPr>
          <a:lstStyle/>
          <a:p>
            <a:r>
              <a:rPr lang="en-US" sz="3200" b="1" dirty="0">
                <a:solidFill>
                  <a:srgbClr val="FF0000"/>
                </a:solidFill>
              </a:rPr>
              <a:t>Climate change will affect the entire grain value chain</a:t>
            </a:r>
          </a:p>
        </p:txBody>
      </p:sp>
      <p:sp>
        <p:nvSpPr>
          <p:cNvPr id="2" name="TextBox 1">
            <a:extLst>
              <a:ext uri="{FF2B5EF4-FFF2-40B4-BE49-F238E27FC236}">
                <a16:creationId xmlns:a16="http://schemas.microsoft.com/office/drawing/2014/main" id="{D9635666-AF54-4046-8F65-FEE2D0A6AFEE}"/>
              </a:ext>
            </a:extLst>
          </p:cNvPr>
          <p:cNvSpPr txBox="1"/>
          <p:nvPr/>
        </p:nvSpPr>
        <p:spPr>
          <a:xfrm>
            <a:off x="7315249" y="698149"/>
            <a:ext cx="2376264" cy="646331"/>
          </a:xfrm>
          <a:prstGeom prst="rect">
            <a:avLst/>
          </a:prstGeom>
          <a:noFill/>
        </p:spPr>
        <p:txBody>
          <a:bodyPr wrap="square" rtlCol="0">
            <a:spAutoFit/>
          </a:bodyPr>
          <a:lstStyle/>
          <a:p>
            <a:r>
              <a:rPr lang="en-US" dirty="0"/>
              <a:t>Better adapted cultivars, new products</a:t>
            </a:r>
          </a:p>
        </p:txBody>
      </p:sp>
      <p:sp>
        <p:nvSpPr>
          <p:cNvPr id="5" name="TextBox 4">
            <a:extLst>
              <a:ext uri="{FF2B5EF4-FFF2-40B4-BE49-F238E27FC236}">
                <a16:creationId xmlns:a16="http://schemas.microsoft.com/office/drawing/2014/main" id="{C545F7C3-6189-F345-8043-AA3BBBD44F9A}"/>
              </a:ext>
            </a:extLst>
          </p:cNvPr>
          <p:cNvSpPr txBox="1"/>
          <p:nvPr/>
        </p:nvSpPr>
        <p:spPr>
          <a:xfrm>
            <a:off x="7286364" y="1753956"/>
            <a:ext cx="2376264" cy="369332"/>
          </a:xfrm>
          <a:prstGeom prst="rect">
            <a:avLst/>
          </a:prstGeom>
          <a:noFill/>
        </p:spPr>
        <p:txBody>
          <a:bodyPr wrap="square" rtlCol="0">
            <a:spAutoFit/>
          </a:bodyPr>
          <a:lstStyle/>
          <a:p>
            <a:r>
              <a:rPr lang="en-US" dirty="0"/>
              <a:t>Production practices</a:t>
            </a:r>
          </a:p>
        </p:txBody>
      </p:sp>
      <p:sp>
        <p:nvSpPr>
          <p:cNvPr id="6" name="TextBox 5">
            <a:extLst>
              <a:ext uri="{FF2B5EF4-FFF2-40B4-BE49-F238E27FC236}">
                <a16:creationId xmlns:a16="http://schemas.microsoft.com/office/drawing/2014/main" id="{AE0714EE-D5C4-814D-BFEF-B48E3326C113}"/>
              </a:ext>
            </a:extLst>
          </p:cNvPr>
          <p:cNvSpPr txBox="1"/>
          <p:nvPr/>
        </p:nvSpPr>
        <p:spPr>
          <a:xfrm>
            <a:off x="7315249" y="2426341"/>
            <a:ext cx="2376264" cy="369332"/>
          </a:xfrm>
          <a:prstGeom prst="rect">
            <a:avLst/>
          </a:prstGeom>
          <a:noFill/>
        </p:spPr>
        <p:txBody>
          <a:bodyPr wrap="square" rtlCol="0">
            <a:spAutoFit/>
          </a:bodyPr>
          <a:lstStyle/>
          <a:p>
            <a:r>
              <a:rPr lang="en-US" dirty="0"/>
              <a:t>Storage practices</a:t>
            </a:r>
          </a:p>
        </p:txBody>
      </p:sp>
      <p:sp>
        <p:nvSpPr>
          <p:cNvPr id="7" name="TextBox 6">
            <a:extLst>
              <a:ext uri="{FF2B5EF4-FFF2-40B4-BE49-F238E27FC236}">
                <a16:creationId xmlns:a16="http://schemas.microsoft.com/office/drawing/2014/main" id="{7CE8A819-241F-AF4B-8310-9048A9339431}"/>
              </a:ext>
            </a:extLst>
          </p:cNvPr>
          <p:cNvSpPr txBox="1"/>
          <p:nvPr/>
        </p:nvSpPr>
        <p:spPr>
          <a:xfrm>
            <a:off x="1507733" y="2924944"/>
            <a:ext cx="2376264" cy="646331"/>
          </a:xfrm>
          <a:prstGeom prst="rect">
            <a:avLst/>
          </a:prstGeom>
          <a:noFill/>
        </p:spPr>
        <p:txBody>
          <a:bodyPr wrap="square" rtlCol="0">
            <a:spAutoFit/>
          </a:bodyPr>
          <a:lstStyle/>
          <a:p>
            <a:r>
              <a:rPr lang="en-US" dirty="0"/>
              <a:t>Different crops being planted</a:t>
            </a:r>
          </a:p>
        </p:txBody>
      </p:sp>
    </p:spTree>
    <p:extLst>
      <p:ext uri="{BB962C8B-B14F-4D97-AF65-F5344CB8AC3E}">
        <p14:creationId xmlns:p14="http://schemas.microsoft.com/office/powerpoint/2010/main" val="135299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854" y="18881"/>
            <a:ext cx="9001000" cy="1143000"/>
          </a:xfrm>
        </p:spPr>
        <p:txBody>
          <a:bodyPr>
            <a:noAutofit/>
          </a:bodyPr>
          <a:lstStyle/>
          <a:p>
            <a:r>
              <a:rPr lang="en-ZA" sz="4000" dirty="0">
                <a:solidFill>
                  <a:srgbClr val="006600"/>
                </a:solidFill>
                <a:latin typeface="+mn-lt"/>
              </a:rPr>
              <a:t>Grain SA’s Research &amp; Policy Centre</a:t>
            </a:r>
            <a:br>
              <a:rPr lang="en-ZA" sz="4000" dirty="0">
                <a:solidFill>
                  <a:srgbClr val="006600"/>
                </a:solidFill>
                <a:latin typeface="+mn-lt"/>
              </a:rPr>
            </a:br>
            <a:r>
              <a:rPr lang="en-ZA" sz="4000" dirty="0">
                <a:solidFill>
                  <a:srgbClr val="006600"/>
                </a:solidFill>
                <a:latin typeface="+mn-lt"/>
              </a:rPr>
              <a:t>Vision and Mission</a:t>
            </a:r>
          </a:p>
        </p:txBody>
      </p:sp>
      <p:sp>
        <p:nvSpPr>
          <p:cNvPr id="3" name="Content Placeholder 2"/>
          <p:cNvSpPr>
            <a:spLocks noGrp="1"/>
          </p:cNvSpPr>
          <p:nvPr>
            <p:ph idx="1"/>
          </p:nvPr>
        </p:nvSpPr>
        <p:spPr>
          <a:xfrm>
            <a:off x="1133798" y="1628800"/>
            <a:ext cx="10873208" cy="4497364"/>
          </a:xfrm>
        </p:spPr>
        <p:txBody>
          <a:bodyPr>
            <a:noAutofit/>
          </a:bodyPr>
          <a:lstStyle/>
          <a:p>
            <a:r>
              <a:rPr lang="en-ZA" sz="3600" b="1" dirty="0"/>
              <a:t>Facilitate and co-ordinate  grain and oilseed research and policy matters</a:t>
            </a:r>
          </a:p>
          <a:p>
            <a:endParaRPr lang="en-ZA" sz="200" dirty="0"/>
          </a:p>
          <a:p>
            <a:r>
              <a:rPr lang="en-ZA" sz="3600" b="1" dirty="0"/>
              <a:t>The unit aims to: </a:t>
            </a:r>
          </a:p>
          <a:p>
            <a:pPr lvl="1"/>
            <a:r>
              <a:rPr lang="en-ZA" sz="3200" dirty="0"/>
              <a:t>link producers, policy makers and research communities</a:t>
            </a:r>
          </a:p>
          <a:p>
            <a:pPr lvl="1"/>
            <a:r>
              <a:rPr lang="en-ZA" sz="3200" dirty="0"/>
              <a:t>create a platform for interaction &amp; communication on relevant issues</a:t>
            </a:r>
          </a:p>
          <a:p>
            <a:pPr lvl="1"/>
            <a:r>
              <a:rPr lang="en-ZA" sz="3200" dirty="0"/>
              <a:t>ensure the implementation and evaluation of R&amp;D policies and projects</a:t>
            </a:r>
          </a:p>
          <a:p>
            <a:endParaRPr lang="en-ZA"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4639" y="-16799"/>
            <a:ext cx="2350062" cy="1933631"/>
          </a:xfrm>
          <a:prstGeom prst="rect">
            <a:avLst/>
          </a:prstGeom>
        </p:spPr>
      </p:pic>
    </p:spTree>
    <p:extLst>
      <p:ext uri="{BB962C8B-B14F-4D97-AF65-F5344CB8AC3E}">
        <p14:creationId xmlns:p14="http://schemas.microsoft.com/office/powerpoint/2010/main" val="421035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endParaRPr lang="en-ZA"/>
          </a:p>
        </p:txBody>
      </p:sp>
      <p:sp>
        <p:nvSpPr>
          <p:cNvPr id="4" name="Content Placeholder 3"/>
          <p:cNvSpPr>
            <a:spLocks noGrp="1"/>
          </p:cNvSpPr>
          <p:nvPr>
            <p:ph sz="half" idx="2"/>
          </p:nvPr>
        </p:nvSpPr>
        <p:spPr/>
        <p:txBody>
          <a:bodyPr/>
          <a:lstStyle/>
          <a:p>
            <a:endParaRPr lang="en-ZA"/>
          </a:p>
        </p:txBody>
      </p:sp>
      <p:sp>
        <p:nvSpPr>
          <p:cNvPr id="5" name="Text Placeholder 4"/>
          <p:cNvSpPr>
            <a:spLocks noGrp="1"/>
          </p:cNvSpPr>
          <p:nvPr>
            <p:ph type="body" sz="quarter" idx="3"/>
          </p:nvPr>
        </p:nvSpPr>
        <p:spPr/>
        <p:txBody>
          <a:bodyPr/>
          <a:lstStyle/>
          <a:p>
            <a:endParaRPr lang="en-ZA"/>
          </a:p>
        </p:txBody>
      </p:sp>
      <p:sp>
        <p:nvSpPr>
          <p:cNvPr id="6" name="Content Placeholder 5"/>
          <p:cNvSpPr>
            <a:spLocks noGrp="1"/>
          </p:cNvSpPr>
          <p:nvPr>
            <p:ph sz="quarter" idx="4"/>
          </p:nvPr>
        </p:nvSpPr>
        <p:spPr/>
        <p:txBody>
          <a:bodyPr/>
          <a:lstStyle/>
          <a:p>
            <a:endParaRPr lang="en-ZA"/>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9"/>
            <a:ext cx="12204700" cy="6858000"/>
          </a:xfrm>
          <a:prstGeom prst="rect">
            <a:avLst/>
          </a:prstGeo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655" y="4365105"/>
            <a:ext cx="3294045" cy="2470534"/>
          </a:xfrm>
          <a:prstGeom prst="rect">
            <a:avLst/>
          </a:prstGeom>
        </p:spPr>
      </p:pic>
      <p:pic>
        <p:nvPicPr>
          <p:cNvPr id="10" name="Picture 9"/>
          <p:cNvPicPr>
            <a:picLocks noChangeAspect="1"/>
          </p:cNvPicPr>
          <p:nvPr/>
        </p:nvPicPr>
        <p:blipFill>
          <a:blip r:embed="rId5"/>
          <a:stretch>
            <a:fillRect/>
          </a:stretch>
        </p:blipFill>
        <p:spPr>
          <a:xfrm>
            <a:off x="-5166" y="-27384"/>
            <a:ext cx="4379323" cy="2719188"/>
          </a:xfrm>
          <a:prstGeom prst="rect">
            <a:avLst/>
          </a:prstGeom>
        </p:spPr>
      </p:pic>
      <p:pic>
        <p:nvPicPr>
          <p:cNvPr id="11" name="Picture 10"/>
          <p:cNvPicPr>
            <a:picLocks noChangeAspect="1"/>
          </p:cNvPicPr>
          <p:nvPr/>
        </p:nvPicPr>
        <p:blipFill>
          <a:blip r:embed="rId6"/>
          <a:stretch>
            <a:fillRect/>
          </a:stretch>
        </p:blipFill>
        <p:spPr>
          <a:xfrm>
            <a:off x="-5165" y="4287472"/>
            <a:ext cx="4379323" cy="2669920"/>
          </a:xfrm>
          <a:prstGeom prst="rect">
            <a:avLst/>
          </a:prstGeom>
        </p:spPr>
      </p:pic>
      <p:sp>
        <p:nvSpPr>
          <p:cNvPr id="12" name="Title 1"/>
          <p:cNvSpPr txBox="1">
            <a:spLocks/>
          </p:cNvSpPr>
          <p:nvPr/>
        </p:nvSpPr>
        <p:spPr>
          <a:xfrm>
            <a:off x="4734197" y="98104"/>
            <a:ext cx="714169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ZA" dirty="0">
                <a:solidFill>
                  <a:srgbClr val="006600"/>
                </a:solidFill>
                <a:latin typeface="+mn-lt"/>
              </a:rPr>
              <a:t>Aligning industry &amp; government R&amp;D priorities</a:t>
            </a:r>
            <a:endParaRPr lang="af-ZA" dirty="0">
              <a:solidFill>
                <a:srgbClr val="006600"/>
              </a:solidFill>
              <a:latin typeface="+mn-lt"/>
            </a:endParaRPr>
          </a:p>
        </p:txBody>
      </p:sp>
    </p:spTree>
    <p:extLst>
      <p:ext uri="{BB962C8B-B14F-4D97-AF65-F5344CB8AC3E}">
        <p14:creationId xmlns:p14="http://schemas.microsoft.com/office/powerpoint/2010/main" val="90191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CLIMATE CHANGE</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11070902"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Significant long-term change in expected patterns of average weather of a region over a significant period of time</a:t>
            </a:r>
          </a:p>
          <a:p>
            <a:pPr lvl="1"/>
            <a:r>
              <a:rPr lang="en-ZA" dirty="0"/>
              <a:t>Increases in global average temperatures</a:t>
            </a:r>
          </a:p>
        </p:txBody>
      </p:sp>
      <p:pic>
        <p:nvPicPr>
          <p:cNvPr id="5" name="Picture 4">
            <a:extLst>
              <a:ext uri="{FF2B5EF4-FFF2-40B4-BE49-F238E27FC236}">
                <a16:creationId xmlns:a16="http://schemas.microsoft.com/office/drawing/2014/main" id="{11DE96A0-DCF4-9D48-9908-27D83E3C753A}"/>
              </a:ext>
            </a:extLst>
          </p:cNvPr>
          <p:cNvPicPr>
            <a:picLocks noChangeAspect="1"/>
          </p:cNvPicPr>
          <p:nvPr/>
        </p:nvPicPr>
        <p:blipFill>
          <a:blip r:embed="rId3"/>
          <a:stretch>
            <a:fillRect/>
          </a:stretch>
        </p:blipFill>
        <p:spPr>
          <a:xfrm>
            <a:off x="4509009" y="3366283"/>
            <a:ext cx="4320480" cy="3159061"/>
          </a:xfrm>
          <a:prstGeom prst="rect">
            <a:avLst/>
          </a:prstGeom>
        </p:spPr>
      </p:pic>
    </p:spTree>
    <p:extLst>
      <p:ext uri="{BB962C8B-B14F-4D97-AF65-F5344CB8AC3E}">
        <p14:creationId xmlns:p14="http://schemas.microsoft.com/office/powerpoint/2010/main" val="395737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897488"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CLIMATE CHANGE</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11070902"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Expected effects in South Africa</a:t>
            </a:r>
          </a:p>
          <a:p>
            <a:pPr lvl="1"/>
            <a:r>
              <a:rPr lang="en-ZA" sz="3200" dirty="0"/>
              <a:t>Increased temperatures (2.5 – 3˚C by 2050)</a:t>
            </a:r>
          </a:p>
          <a:p>
            <a:pPr lvl="2"/>
            <a:r>
              <a:rPr lang="en-ZA" sz="2800" dirty="0"/>
              <a:t>Increased number of heatwave days and very hot days</a:t>
            </a:r>
          </a:p>
          <a:p>
            <a:pPr lvl="1"/>
            <a:r>
              <a:rPr lang="en-ZA" sz="3200" dirty="0"/>
              <a:t>Changes in rainfall</a:t>
            </a:r>
          </a:p>
          <a:p>
            <a:pPr lvl="2"/>
            <a:r>
              <a:rPr lang="en-ZA" sz="2800" dirty="0"/>
              <a:t>Nationally: Less rain with increases in extreme rainfall events</a:t>
            </a:r>
          </a:p>
          <a:p>
            <a:pPr lvl="3"/>
            <a:r>
              <a:rPr lang="en-ZA" sz="2800" dirty="0"/>
              <a:t>15-25% decrease in rainfall by 2050</a:t>
            </a:r>
          </a:p>
          <a:p>
            <a:pPr lvl="1"/>
            <a:r>
              <a:rPr lang="en-ZA" sz="3200" dirty="0"/>
              <a:t>Scenarios for different regions</a:t>
            </a:r>
          </a:p>
          <a:p>
            <a:pPr lvl="2"/>
            <a:r>
              <a:rPr lang="en-ZA" sz="2800" dirty="0"/>
              <a:t>Western regions will become drier and hotter</a:t>
            </a:r>
          </a:p>
          <a:p>
            <a:pPr lvl="2"/>
            <a:r>
              <a:rPr lang="en-ZA" sz="2800" dirty="0"/>
              <a:t>Interior and north-eastern regions will experience increased floods</a:t>
            </a:r>
          </a:p>
        </p:txBody>
      </p:sp>
    </p:spTree>
    <p:extLst>
      <p:ext uri="{BB962C8B-B14F-4D97-AF65-F5344CB8AC3E}">
        <p14:creationId xmlns:p14="http://schemas.microsoft.com/office/powerpoint/2010/main" val="172968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4000"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IMPACT ON AGRICULTURE</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9865096"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Significant impacts on crop yields and production</a:t>
            </a:r>
          </a:p>
          <a:p>
            <a:pPr lvl="1"/>
            <a:r>
              <a:rPr lang="en-ZA" dirty="0"/>
              <a:t>Crop yields dependent on heat and rainfall quantity and timing</a:t>
            </a:r>
          </a:p>
          <a:p>
            <a:pPr lvl="1"/>
            <a:r>
              <a:rPr lang="en-ZA" dirty="0"/>
              <a:t>Increases in the frequency and intensity of extreme climate events</a:t>
            </a:r>
          </a:p>
          <a:p>
            <a:pPr lvl="2"/>
            <a:r>
              <a:rPr lang="en-ZA" sz="2800" dirty="0"/>
              <a:t>Floods</a:t>
            </a:r>
          </a:p>
          <a:p>
            <a:pPr lvl="2"/>
            <a:r>
              <a:rPr lang="en-ZA" sz="2800" dirty="0"/>
              <a:t>Droughts</a:t>
            </a:r>
          </a:p>
          <a:p>
            <a:pPr marL="457200" lvl="1" indent="0">
              <a:buNone/>
            </a:pPr>
            <a:endParaRPr lang="en-ZA" dirty="0"/>
          </a:p>
        </p:txBody>
      </p:sp>
      <p:pic>
        <p:nvPicPr>
          <p:cNvPr id="6" name="Picture 2" descr="Image result for climate change in agricultur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798" y="1391341"/>
            <a:ext cx="1924588" cy="139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19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4000"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IMPACT ON PESTS AND DISEASES</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7632848"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Changes in distribution and incidence of pests and diseases</a:t>
            </a:r>
          </a:p>
          <a:p>
            <a:pPr lvl="1"/>
            <a:r>
              <a:rPr lang="en-ZA" dirty="0"/>
              <a:t>Incursions and establishment of “new” pests and diseases</a:t>
            </a:r>
          </a:p>
          <a:p>
            <a:pPr lvl="1"/>
            <a:endParaRPr lang="en-ZA" sz="1000" dirty="0"/>
          </a:p>
          <a:p>
            <a:r>
              <a:rPr lang="en-ZA" b="1" dirty="0"/>
              <a:t>Decreased effectivity of control measures</a:t>
            </a:r>
          </a:p>
          <a:p>
            <a:pPr lvl="1"/>
            <a:r>
              <a:rPr lang="en-ZA" dirty="0"/>
              <a:t>Faster life cycles leads to resistance achieved more rapidly</a:t>
            </a:r>
          </a:p>
        </p:txBody>
      </p:sp>
      <p:grpSp>
        <p:nvGrpSpPr>
          <p:cNvPr id="8" name="Group 7"/>
          <p:cNvGrpSpPr/>
          <p:nvPr/>
        </p:nvGrpSpPr>
        <p:grpSpPr>
          <a:xfrm>
            <a:off x="8777112" y="4005064"/>
            <a:ext cx="3373910" cy="2592288"/>
            <a:chOff x="8777112" y="4005064"/>
            <a:chExt cx="3373910" cy="2592288"/>
          </a:xfrm>
        </p:grpSpPr>
        <p:pic>
          <p:nvPicPr>
            <p:cNvPr id="2056" name="Picture 8" descr="Image result for pests and diseases in changing climate clipa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77112" y="4005064"/>
              <a:ext cx="3373910"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926886" y="4869160"/>
              <a:ext cx="122413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12" name="Rectangle 11"/>
            <p:cNvSpPr/>
            <p:nvPr/>
          </p:nvSpPr>
          <p:spPr>
            <a:xfrm>
              <a:off x="11282734" y="4644752"/>
              <a:ext cx="512440" cy="656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grpSp>
    </p:spTree>
    <p:extLst>
      <p:ext uri="{BB962C8B-B14F-4D97-AF65-F5344CB8AC3E}">
        <p14:creationId xmlns:p14="http://schemas.microsoft.com/office/powerpoint/2010/main" val="357051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4000"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IMPACT ON GRAIN VALUE CHAIN</a:t>
              </a:r>
            </a:p>
          </p:txBody>
        </p:sp>
      </p:grpSp>
      <p:graphicFrame>
        <p:nvGraphicFramePr>
          <p:cNvPr id="11" name="Diagram 10"/>
          <p:cNvGraphicFramePr/>
          <p:nvPr>
            <p:extLst>
              <p:ext uri="{D42A27DB-BD31-4B8C-83A1-F6EECF244321}">
                <p14:modId xmlns:p14="http://schemas.microsoft.com/office/powerpoint/2010/main" val="1051175749"/>
              </p:ext>
            </p:extLst>
          </p:nvPr>
        </p:nvGraphicFramePr>
        <p:xfrm>
          <a:off x="1190176" y="1181525"/>
          <a:ext cx="1107090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57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53878" y="260648"/>
            <a:ext cx="9743498" cy="1130693"/>
            <a:chOff x="1195708" y="2261386"/>
            <a:chExt cx="9743498" cy="1130693"/>
          </a:xfrm>
        </p:grpSpPr>
        <p:sp>
          <p:nvSpPr>
            <p:cNvPr id="3" name="Rectangle 2"/>
            <p:cNvSpPr/>
            <p:nvPr/>
          </p:nvSpPr>
          <p:spPr>
            <a:xfrm>
              <a:off x="1195708" y="2261386"/>
              <a:ext cx="9743498" cy="1130693"/>
            </a:xfrm>
            <a:prstGeom prst="rect">
              <a:avLst/>
            </a:prstGeom>
            <a:solidFill>
              <a:schemeClr val="accent1">
                <a:lumMod val="75000"/>
              </a:schemeClr>
            </a:solidFill>
            <a:ln w="9525" cap="rnd" cmpd="sng" algn="ctr">
              <a:noFill/>
              <a:prstDash val="solid"/>
            </a:ln>
            <a:effectLst>
              <a:outerShdw blurRad="38100" dist="254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sp>
        <p:sp>
          <p:nvSpPr>
            <p:cNvPr id="4" name="TextBox 3"/>
            <p:cNvSpPr txBox="1"/>
            <p:nvPr/>
          </p:nvSpPr>
          <p:spPr>
            <a:xfrm>
              <a:off x="1195708" y="2261386"/>
              <a:ext cx="9743498" cy="113069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144000" tIns="111760" rIns="111760" bIns="111760" numCol="1" spcCol="1270" anchor="ctr" anchorCtr="0">
              <a:noAutofit/>
            </a:bodyPr>
            <a:lstStyle/>
            <a:p>
              <a:pPr lvl="0" algn="ctr" defTabSz="1955800">
                <a:lnSpc>
                  <a:spcPct val="90000"/>
                </a:lnSpc>
                <a:spcBef>
                  <a:spcPct val="0"/>
                </a:spcBef>
                <a:spcAft>
                  <a:spcPct val="35000"/>
                </a:spcAft>
              </a:pPr>
              <a:r>
                <a:rPr lang="en-ZA" sz="4400" b="1" kern="1200" dirty="0">
                  <a:solidFill>
                    <a:srgbClr val="FFFFFF"/>
                  </a:solidFill>
                  <a:latin typeface="Century Gothic" panose="020B0502020202020204"/>
                  <a:ea typeface="+mn-ea"/>
                  <a:cs typeface="+mn-cs"/>
                </a:rPr>
                <a:t>SOLUTIONS</a:t>
              </a:r>
            </a:p>
          </p:txBody>
        </p:sp>
      </p:grpSp>
      <p:sp>
        <p:nvSpPr>
          <p:cNvPr id="7" name="Content Placeholder 9">
            <a:extLst>
              <a:ext uri="{FF2B5EF4-FFF2-40B4-BE49-F238E27FC236}">
                <a16:creationId xmlns:a16="http://schemas.microsoft.com/office/drawing/2014/main" id="{C0BA3505-1CA8-1A4C-AC4A-AD0289CC1764}"/>
              </a:ext>
            </a:extLst>
          </p:cNvPr>
          <p:cNvSpPr txBox="1">
            <a:spLocks/>
          </p:cNvSpPr>
          <p:nvPr/>
        </p:nvSpPr>
        <p:spPr>
          <a:xfrm>
            <a:off x="1133798" y="1628800"/>
            <a:ext cx="11070902" cy="496855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ZA" b="1" dirty="0"/>
              <a:t>National policies to support climate change responses</a:t>
            </a:r>
          </a:p>
          <a:p>
            <a:endParaRPr lang="en-ZA" sz="2800" b="1" dirty="0"/>
          </a:p>
          <a:p>
            <a:r>
              <a:rPr lang="en-ZA" b="1" dirty="0"/>
              <a:t>Improve understanding of climate change impacts</a:t>
            </a:r>
          </a:p>
          <a:p>
            <a:endParaRPr lang="en-ZA" sz="2800" b="1" dirty="0"/>
          </a:p>
          <a:p>
            <a:r>
              <a:rPr lang="en-ZA" b="1" dirty="0"/>
              <a:t>Build resilience to climate change</a:t>
            </a:r>
          </a:p>
          <a:p>
            <a:pPr lvl="1"/>
            <a:r>
              <a:rPr lang="en-ZA" dirty="0"/>
              <a:t>Crops that can tolerate increased temperatures and drought</a:t>
            </a:r>
          </a:p>
          <a:p>
            <a:pPr marL="0" indent="0">
              <a:buNone/>
            </a:pPr>
            <a:endParaRPr lang="en-ZA" sz="2800" b="1" dirty="0"/>
          </a:p>
          <a:p>
            <a:r>
              <a:rPr lang="en-ZA" b="1" dirty="0"/>
              <a:t>Capacity to respond to climate change impacts</a:t>
            </a:r>
          </a:p>
          <a:p>
            <a:pPr lvl="1"/>
            <a:r>
              <a:rPr lang="en-ZA" dirty="0"/>
              <a:t>Student training</a:t>
            </a:r>
          </a:p>
          <a:p>
            <a:pPr lvl="1"/>
            <a:endParaRPr lang="en-ZA" dirty="0"/>
          </a:p>
        </p:txBody>
      </p:sp>
      <p:grpSp>
        <p:nvGrpSpPr>
          <p:cNvPr id="5" name="Group 4"/>
          <p:cNvGrpSpPr/>
          <p:nvPr/>
        </p:nvGrpSpPr>
        <p:grpSpPr>
          <a:xfrm>
            <a:off x="8838654" y="39780"/>
            <a:ext cx="3481789" cy="1805044"/>
            <a:chOff x="9342710" y="39780"/>
            <a:chExt cx="2977733" cy="1589020"/>
          </a:xfrm>
        </p:grpSpPr>
        <p:pic>
          <p:nvPicPr>
            <p:cNvPr id="5122" name="Picture 2" descr="Image result for a better world agricultur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2710" y="39780"/>
              <a:ext cx="2977733" cy="15890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a better world agriculture clipar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06" b="93239" l="10000" r="90000">
                          <a14:foregroundMark x1="64700" y1="80031" x2="64700" y2="80031"/>
                        </a14:backgroundRemoval>
                      </a14:imgEffect>
                    </a14:imgLayer>
                  </a14:imgProps>
                </a:ext>
                <a:ext uri="{28A0092B-C50C-407E-A947-70E740481C1C}">
                  <a14:useLocalDpi xmlns:a14="http://schemas.microsoft.com/office/drawing/2010/main" val="0"/>
                </a:ext>
              </a:extLst>
            </a:blip>
            <a:srcRect/>
            <a:stretch>
              <a:fillRect/>
            </a:stretch>
          </p:blipFill>
          <p:spPr bwMode="auto">
            <a:xfrm>
              <a:off x="9957672" y="571877"/>
              <a:ext cx="825198" cy="5248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8276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13988</TotalTime>
  <Words>1822</Words>
  <Application>Microsoft Macintosh PowerPoint</Application>
  <PresentationFormat>Custom</PresentationFormat>
  <Paragraphs>184</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Aharoni</vt:lpstr>
      <vt:lpstr>Algerian</vt:lpstr>
      <vt:lpstr>Arial</vt:lpstr>
      <vt:lpstr>Berlin Sans FB</vt:lpstr>
      <vt:lpstr>Blackadder ITC</vt:lpstr>
      <vt:lpstr>Calibri</vt:lpstr>
      <vt:lpstr>Century Gothic</vt:lpstr>
      <vt:lpstr>Wingdings 3</vt:lpstr>
      <vt:lpstr>Office Theme</vt:lpstr>
      <vt:lpstr>Climate Resilient Crops for South Africa</vt:lpstr>
      <vt:lpstr>Grain SA’s Research &amp; Policy Centre Vision and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Wandile Ngcamphalala</dc:creator>
  <cp:lastModifiedBy>Miekie Human</cp:lastModifiedBy>
  <cp:revision>467</cp:revision>
  <cp:lastPrinted>2019-04-12T13:12:37Z</cp:lastPrinted>
  <dcterms:created xsi:type="dcterms:W3CDTF">2017-03-29T06:57:44Z</dcterms:created>
  <dcterms:modified xsi:type="dcterms:W3CDTF">2019-08-14T08:26:37Z</dcterms:modified>
</cp:coreProperties>
</file>