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2" r:id="rId1"/>
  </p:sldMasterIdLst>
  <p:notesMasterIdLst>
    <p:notesMasterId r:id="rId33"/>
  </p:notesMasterIdLst>
  <p:handoutMasterIdLst>
    <p:handoutMasterId r:id="rId34"/>
  </p:handoutMasterIdLst>
  <p:sldIdLst>
    <p:sldId id="805" r:id="rId2"/>
    <p:sldId id="819" r:id="rId3"/>
    <p:sldId id="869" r:id="rId4"/>
    <p:sldId id="821" r:id="rId5"/>
    <p:sldId id="824" r:id="rId6"/>
    <p:sldId id="870" r:id="rId7"/>
    <p:sldId id="871" r:id="rId8"/>
    <p:sldId id="872" r:id="rId9"/>
    <p:sldId id="873" r:id="rId10"/>
    <p:sldId id="853" r:id="rId11"/>
    <p:sldId id="854" r:id="rId12"/>
    <p:sldId id="855" r:id="rId13"/>
    <p:sldId id="856" r:id="rId14"/>
    <p:sldId id="857" r:id="rId15"/>
    <p:sldId id="858" r:id="rId16"/>
    <p:sldId id="834" r:id="rId17"/>
    <p:sldId id="859" r:id="rId18"/>
    <p:sldId id="860" r:id="rId19"/>
    <p:sldId id="874" r:id="rId20"/>
    <p:sldId id="851" r:id="rId21"/>
    <p:sldId id="820" r:id="rId22"/>
    <p:sldId id="852" r:id="rId23"/>
    <p:sldId id="861" r:id="rId24"/>
    <p:sldId id="862" r:id="rId25"/>
    <p:sldId id="863" r:id="rId26"/>
    <p:sldId id="864" r:id="rId27"/>
    <p:sldId id="865" r:id="rId28"/>
    <p:sldId id="866" r:id="rId29"/>
    <p:sldId id="867" r:id="rId30"/>
    <p:sldId id="868" r:id="rId31"/>
    <p:sldId id="849" r:id="rId32"/>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9238"/>
    <a:srgbClr val="C98114"/>
    <a:srgbClr val="C8CEA7"/>
    <a:srgbClr val="E6E6E6"/>
    <a:srgbClr val="231F20"/>
    <a:srgbClr val="869438"/>
    <a:srgbClr val="B9B9B9"/>
    <a:srgbClr val="4C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9" autoAdjust="0"/>
    <p:restoredTop sz="76023" autoAdjust="0"/>
  </p:normalViewPr>
  <p:slideViewPr>
    <p:cSldViewPr snapToGrid="0">
      <p:cViewPr varScale="1">
        <p:scale>
          <a:sx n="87" d="100"/>
          <a:sy n="87" d="100"/>
        </p:scale>
        <p:origin x="2502" y="84"/>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59" d="100"/>
          <a:sy n="59"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1F2134-7501-4948-A1A3-1472E571AB2D}"/>
              </a:ext>
            </a:extLst>
          </p:cNvPr>
          <p:cNvSpPr>
            <a:spLocks noGrp="1"/>
          </p:cNvSpPr>
          <p:nvPr>
            <p:ph type="hdr" sz="quarter"/>
          </p:nvPr>
        </p:nvSpPr>
        <p:spPr>
          <a:xfrm>
            <a:off x="0" y="0"/>
            <a:ext cx="2946400" cy="496809"/>
          </a:xfrm>
          <a:prstGeom prst="rect">
            <a:avLst/>
          </a:prstGeom>
        </p:spPr>
        <p:txBody>
          <a:bodyPr vert="horz" lIns="88230" tIns="44115" rIns="88230" bIns="44115"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a:extLst>
              <a:ext uri="{FF2B5EF4-FFF2-40B4-BE49-F238E27FC236}">
                <a16:creationId xmlns:a16="http://schemas.microsoft.com/office/drawing/2014/main" id="{194551DE-1E49-47FF-833A-7D0FEB21D676}"/>
              </a:ext>
            </a:extLst>
          </p:cNvPr>
          <p:cNvSpPr>
            <a:spLocks noGrp="1"/>
          </p:cNvSpPr>
          <p:nvPr>
            <p:ph type="dt" sz="quarter" idx="1"/>
          </p:nvPr>
        </p:nvSpPr>
        <p:spPr>
          <a:xfrm>
            <a:off x="3849688" y="0"/>
            <a:ext cx="2946400" cy="496809"/>
          </a:xfrm>
          <a:prstGeom prst="rect">
            <a:avLst/>
          </a:prstGeom>
        </p:spPr>
        <p:txBody>
          <a:bodyPr vert="horz" lIns="88230" tIns="44115" rIns="88230" bIns="44115" rtlCol="0"/>
          <a:lstStyle>
            <a:lvl1pPr algn="r" eaLnBrk="1" fontAlgn="auto" hangingPunct="1">
              <a:spcBef>
                <a:spcPts val="0"/>
              </a:spcBef>
              <a:spcAft>
                <a:spcPts val="0"/>
              </a:spcAft>
              <a:defRPr sz="1200">
                <a:latin typeface="+mn-lt"/>
                <a:cs typeface="+mn-cs"/>
              </a:defRPr>
            </a:lvl1pPr>
          </a:lstStyle>
          <a:p>
            <a:pPr>
              <a:defRPr/>
            </a:pPr>
            <a:fld id="{29CD0CDB-7494-415B-9F82-9BC0B8E685A2}" type="datetimeFigureOut">
              <a:rPr lang="en-ZA"/>
              <a:pPr>
                <a:defRPr/>
              </a:pPr>
              <a:t>2019/08/13</a:t>
            </a:fld>
            <a:endParaRPr lang="en-ZA" dirty="0"/>
          </a:p>
        </p:txBody>
      </p:sp>
      <p:sp>
        <p:nvSpPr>
          <p:cNvPr id="4" name="Footer Placeholder 3">
            <a:extLst>
              <a:ext uri="{FF2B5EF4-FFF2-40B4-BE49-F238E27FC236}">
                <a16:creationId xmlns:a16="http://schemas.microsoft.com/office/drawing/2014/main" id="{082E73EF-48C9-4B28-8890-16D6F41B63DA}"/>
              </a:ext>
            </a:extLst>
          </p:cNvPr>
          <p:cNvSpPr>
            <a:spLocks noGrp="1"/>
          </p:cNvSpPr>
          <p:nvPr>
            <p:ph type="ftr" sz="quarter" idx="2"/>
          </p:nvPr>
        </p:nvSpPr>
        <p:spPr>
          <a:xfrm>
            <a:off x="0" y="9429831"/>
            <a:ext cx="2946400" cy="496808"/>
          </a:xfrm>
          <a:prstGeom prst="rect">
            <a:avLst/>
          </a:prstGeom>
        </p:spPr>
        <p:txBody>
          <a:bodyPr vert="horz" lIns="88230" tIns="44115" rIns="88230" bIns="44115"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5" name="Slide Number Placeholder 4">
            <a:extLst>
              <a:ext uri="{FF2B5EF4-FFF2-40B4-BE49-F238E27FC236}">
                <a16:creationId xmlns:a16="http://schemas.microsoft.com/office/drawing/2014/main" id="{1860B463-2BAE-4601-A625-CB141DD696B3}"/>
              </a:ext>
            </a:extLst>
          </p:cNvPr>
          <p:cNvSpPr>
            <a:spLocks noGrp="1"/>
          </p:cNvSpPr>
          <p:nvPr>
            <p:ph type="sldNum" sz="quarter" idx="3"/>
          </p:nvPr>
        </p:nvSpPr>
        <p:spPr>
          <a:xfrm>
            <a:off x="3849688" y="9429831"/>
            <a:ext cx="2946400" cy="496808"/>
          </a:xfrm>
          <a:prstGeom prst="rect">
            <a:avLst/>
          </a:prstGeom>
        </p:spPr>
        <p:txBody>
          <a:bodyPr vert="horz" wrap="square" lIns="88230" tIns="44115" rIns="88230" bIns="44115"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C1A02E5-FF5D-46D7-8F45-48CF6FF43402}"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BD11A3-E6FA-4479-A50F-80596F48D2B7}"/>
              </a:ext>
            </a:extLst>
          </p:cNvPr>
          <p:cNvSpPr>
            <a:spLocks noGrp="1"/>
          </p:cNvSpPr>
          <p:nvPr>
            <p:ph type="hdr" sz="quarter"/>
          </p:nvPr>
        </p:nvSpPr>
        <p:spPr>
          <a:xfrm>
            <a:off x="0" y="0"/>
            <a:ext cx="2946400" cy="496809"/>
          </a:xfrm>
          <a:prstGeom prst="rect">
            <a:avLst/>
          </a:prstGeom>
        </p:spPr>
        <p:txBody>
          <a:bodyPr vert="horz" lIns="93268" tIns="46635" rIns="93268" bIns="46635"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9D0438D-7C4F-4EC8-AA0C-1610DFF83618}"/>
              </a:ext>
            </a:extLst>
          </p:cNvPr>
          <p:cNvSpPr>
            <a:spLocks noGrp="1"/>
          </p:cNvSpPr>
          <p:nvPr>
            <p:ph type="dt" idx="1"/>
          </p:nvPr>
        </p:nvSpPr>
        <p:spPr>
          <a:xfrm>
            <a:off x="3849688" y="0"/>
            <a:ext cx="2946400" cy="496809"/>
          </a:xfrm>
          <a:prstGeom prst="rect">
            <a:avLst/>
          </a:prstGeom>
        </p:spPr>
        <p:txBody>
          <a:bodyPr vert="horz" lIns="93268" tIns="46635" rIns="93268" bIns="46635" rtlCol="0"/>
          <a:lstStyle>
            <a:lvl1pPr algn="r" eaLnBrk="1" fontAlgn="auto" hangingPunct="1">
              <a:spcBef>
                <a:spcPts val="0"/>
              </a:spcBef>
              <a:spcAft>
                <a:spcPts val="0"/>
              </a:spcAft>
              <a:defRPr sz="1300">
                <a:latin typeface="+mn-lt"/>
                <a:cs typeface="+mn-cs"/>
              </a:defRPr>
            </a:lvl1pPr>
          </a:lstStyle>
          <a:p>
            <a:pPr>
              <a:defRPr/>
            </a:pPr>
            <a:fld id="{2F0B97B9-E195-4A35-930C-CF90212D289F}" type="datetimeFigureOut">
              <a:rPr lang="en-US"/>
              <a:pPr>
                <a:defRPr/>
              </a:pPr>
              <a:t>8/13/2019</a:t>
            </a:fld>
            <a:endParaRPr lang="en-US" dirty="0"/>
          </a:p>
        </p:txBody>
      </p:sp>
      <p:sp>
        <p:nvSpPr>
          <p:cNvPr id="4" name="Slide Image Placeholder 3">
            <a:extLst>
              <a:ext uri="{FF2B5EF4-FFF2-40B4-BE49-F238E27FC236}">
                <a16:creationId xmlns:a16="http://schemas.microsoft.com/office/drawing/2014/main" id="{B1789308-E0AB-45BC-9F32-0E863223FFE4}"/>
              </a:ext>
            </a:extLst>
          </p:cNvPr>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3268" tIns="46635" rIns="93268" bIns="46635" rtlCol="0" anchor="ctr"/>
          <a:lstStyle/>
          <a:p>
            <a:pPr lvl="0"/>
            <a:endParaRPr lang="en-US" noProof="0" dirty="0"/>
          </a:p>
        </p:txBody>
      </p:sp>
      <p:sp>
        <p:nvSpPr>
          <p:cNvPr id="5" name="Notes Placeholder 4">
            <a:extLst>
              <a:ext uri="{FF2B5EF4-FFF2-40B4-BE49-F238E27FC236}">
                <a16:creationId xmlns:a16="http://schemas.microsoft.com/office/drawing/2014/main" id="{A713EF21-1D8E-4DE0-85B5-65D991ED00D4}"/>
              </a:ext>
            </a:extLst>
          </p:cNvPr>
          <p:cNvSpPr>
            <a:spLocks noGrp="1"/>
          </p:cNvSpPr>
          <p:nvPr>
            <p:ph type="body" sz="quarter" idx="3"/>
          </p:nvPr>
        </p:nvSpPr>
        <p:spPr>
          <a:xfrm>
            <a:off x="679450" y="4715710"/>
            <a:ext cx="5438775" cy="4466511"/>
          </a:xfrm>
          <a:prstGeom prst="rect">
            <a:avLst/>
          </a:prstGeom>
        </p:spPr>
        <p:txBody>
          <a:bodyPr vert="horz" lIns="93268" tIns="46635" rIns="93268" bIns="4663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346D17-F536-48AE-A453-CB60DC1CDE26}"/>
              </a:ext>
            </a:extLst>
          </p:cNvPr>
          <p:cNvSpPr>
            <a:spLocks noGrp="1"/>
          </p:cNvSpPr>
          <p:nvPr>
            <p:ph type="ftr" sz="quarter" idx="4"/>
          </p:nvPr>
        </p:nvSpPr>
        <p:spPr>
          <a:xfrm>
            <a:off x="0" y="9428242"/>
            <a:ext cx="2946400" cy="496809"/>
          </a:xfrm>
          <a:prstGeom prst="rect">
            <a:avLst/>
          </a:prstGeom>
        </p:spPr>
        <p:txBody>
          <a:bodyPr vert="horz" lIns="93268" tIns="46635" rIns="93268" bIns="46635"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80B39B6-A670-4159-AA3D-0724A8143E2B}"/>
              </a:ext>
            </a:extLst>
          </p:cNvPr>
          <p:cNvSpPr>
            <a:spLocks noGrp="1"/>
          </p:cNvSpPr>
          <p:nvPr>
            <p:ph type="sldNum" sz="quarter" idx="5"/>
          </p:nvPr>
        </p:nvSpPr>
        <p:spPr>
          <a:xfrm>
            <a:off x="3849688" y="9428242"/>
            <a:ext cx="2946400" cy="496809"/>
          </a:xfrm>
          <a:prstGeom prst="rect">
            <a:avLst/>
          </a:prstGeom>
        </p:spPr>
        <p:txBody>
          <a:bodyPr vert="horz" wrap="square" lIns="93268" tIns="46635" rIns="93268" bIns="46635"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4476B10C-2B5B-45FE-9B6B-B82F92EA9A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Emphasize the possibilities of using the same satellite images (Sentinel 2) to generate and deliver various types of Agricultural Business Intelligence, with a "subtle undertone" of GeoTerraImage expertise and </a:t>
            </a:r>
            <a:r>
              <a:rPr lang="en-ZA" sz="1200" kern="1200" dirty="0" err="1">
                <a:solidFill>
                  <a:schemeClr val="tx1"/>
                </a:solidFill>
                <a:effectLst/>
                <a:latin typeface="+mn-lt"/>
                <a:ea typeface="+mn-ea"/>
                <a:cs typeface="+mn-cs"/>
              </a:rPr>
              <a:t>abibility</a:t>
            </a:r>
            <a:r>
              <a:rPr lang="en-ZA" sz="1200" kern="1200" dirty="0">
                <a:solidFill>
                  <a:schemeClr val="tx1"/>
                </a:solidFill>
                <a:effectLst/>
                <a:latin typeface="+mn-lt"/>
                <a:ea typeface="+mn-ea"/>
                <a:cs typeface="+mn-cs"/>
              </a:rPr>
              <a:t> to provide such information. Also as discussed, the idea is just to show deliverables, outputs and products, and not get into any technical detail, other than to mention that we are converting all our processes into cloud systems</a:t>
            </a:r>
            <a:endParaRPr lang="en-US" dirty="0"/>
          </a:p>
        </p:txBody>
      </p:sp>
      <p:sp>
        <p:nvSpPr>
          <p:cNvPr id="4" name="Slide Number Placeholder 3"/>
          <p:cNvSpPr>
            <a:spLocks noGrp="1"/>
          </p:cNvSpPr>
          <p:nvPr>
            <p:ph type="sldNum" sz="quarter" idx="5"/>
          </p:nvPr>
        </p:nvSpPr>
        <p:spPr/>
        <p:txBody>
          <a:bodyPr/>
          <a:lstStyle/>
          <a:p>
            <a:pPr>
              <a:defRPr/>
            </a:pPr>
            <a:fld id="{4476B10C-2B5B-45FE-9B6B-B82F92EA9A15}" type="slidenum">
              <a:rPr lang="en-US" altLang="en-US" smtClean="0"/>
              <a:pPr>
                <a:defRPr/>
              </a:pPr>
              <a:t>1</a:t>
            </a:fld>
            <a:endParaRPr lang="en-US" altLang="en-US"/>
          </a:p>
        </p:txBody>
      </p:sp>
    </p:spTree>
    <p:extLst>
      <p:ext uri="{BB962C8B-B14F-4D97-AF65-F5344CB8AC3E}">
        <p14:creationId xmlns:p14="http://schemas.microsoft.com/office/powerpoint/2010/main" val="14524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Introduction which is one slide showing a diagram of the flow of "data" from sunlight onto an agricultural field, which is reflected back to the satellite and recorded. Then relayed /transmitted to ground receiving stations from where we source the satellite imagery and generate crop type information</a:t>
            </a:r>
            <a:endParaRPr lang="en-US" dirty="0"/>
          </a:p>
        </p:txBody>
      </p:sp>
      <p:sp>
        <p:nvSpPr>
          <p:cNvPr id="4" name="Slide Number Placeholder 3"/>
          <p:cNvSpPr>
            <a:spLocks noGrp="1"/>
          </p:cNvSpPr>
          <p:nvPr>
            <p:ph type="sldNum" sz="quarter" idx="5"/>
          </p:nvPr>
        </p:nvSpPr>
        <p:spPr/>
        <p:txBody>
          <a:bodyPr/>
          <a:lstStyle/>
          <a:p>
            <a:pPr>
              <a:defRPr/>
            </a:pPr>
            <a:fld id="{4476B10C-2B5B-45FE-9B6B-B82F92EA9A15}" type="slidenum">
              <a:rPr lang="en-US" altLang="en-US" smtClean="0"/>
              <a:pPr>
                <a:defRPr/>
              </a:pPr>
              <a:t>2</a:t>
            </a:fld>
            <a:endParaRPr lang="en-US" altLang="en-US"/>
          </a:p>
        </p:txBody>
      </p:sp>
    </p:spTree>
    <p:extLst>
      <p:ext uri="{BB962C8B-B14F-4D97-AF65-F5344CB8AC3E}">
        <p14:creationId xmlns:p14="http://schemas.microsoft.com/office/powerpoint/2010/main" val="253964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Grain Crop Area Estimate: Field Boundaries - just to mention that we annually update Field Boundaries as part of our Crop Estimate work for DAFF (Department of Agriculture, Forestry and Fisheries). The table with statistics on various categories of field boundaries is quite interesting...you can highlight Free State as province with largest area of fields, , and largest area of Centre Pivots, while Western Cape has the highest area of Fruit Orchards.....which is important to support wine production ...jokey</a:t>
            </a:r>
            <a:endParaRPr lang="en-US" dirty="0"/>
          </a:p>
        </p:txBody>
      </p:sp>
      <p:sp>
        <p:nvSpPr>
          <p:cNvPr id="4" name="Slide Number Placeholder 3"/>
          <p:cNvSpPr>
            <a:spLocks noGrp="1"/>
          </p:cNvSpPr>
          <p:nvPr>
            <p:ph type="sldNum" sz="quarter" idx="5"/>
          </p:nvPr>
        </p:nvSpPr>
        <p:spPr/>
        <p:txBody>
          <a:bodyPr/>
          <a:lstStyle/>
          <a:p>
            <a:pPr>
              <a:defRPr/>
            </a:pPr>
            <a:fld id="{4476B10C-2B5B-45FE-9B6B-B82F92EA9A15}" type="slidenum">
              <a:rPr lang="en-US" altLang="en-US" smtClean="0"/>
              <a:pPr>
                <a:defRPr/>
              </a:pPr>
              <a:t>3</a:t>
            </a:fld>
            <a:endParaRPr lang="en-US" altLang="en-US"/>
          </a:p>
        </p:txBody>
      </p:sp>
    </p:spTree>
    <p:extLst>
      <p:ext uri="{BB962C8B-B14F-4D97-AF65-F5344CB8AC3E}">
        <p14:creationId xmlns:p14="http://schemas.microsoft.com/office/powerpoint/2010/main" val="220241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E9025A-9A9C-4CE1-9940-E7061D4978F7}" type="slidenum">
              <a:rPr lang="en-US"/>
              <a:pPr/>
              <a:t>6</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262731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Crop Type Classification -  start of by mentioning that this is in follow up to the PICES survey. The PICES survey takes place in February / March (in-season) and is a "statistical survey' that provides crop type area per province, while the Crop Type classification is done after the end of the season to make sure all the crops have matured and reached full canopy cover for the satellite to detect "pure signatures". The crop type classification then determines area (hectare) per district which the CEC uses to understand distribution within a province and pick up trends.</a:t>
            </a:r>
            <a:endParaRPr lang="en-US" dirty="0"/>
          </a:p>
        </p:txBody>
      </p:sp>
      <p:sp>
        <p:nvSpPr>
          <p:cNvPr id="4" name="Slide Number Placeholder 3"/>
          <p:cNvSpPr>
            <a:spLocks noGrp="1"/>
          </p:cNvSpPr>
          <p:nvPr>
            <p:ph type="sldNum" sz="quarter" idx="5"/>
          </p:nvPr>
        </p:nvSpPr>
        <p:spPr/>
        <p:txBody>
          <a:bodyPr/>
          <a:lstStyle/>
          <a:p>
            <a:pPr>
              <a:defRPr/>
            </a:pPr>
            <a:fld id="{4476B10C-2B5B-45FE-9B6B-B82F92EA9A15}" type="slidenum">
              <a:rPr lang="en-US" altLang="en-US" smtClean="0"/>
              <a:pPr>
                <a:defRPr/>
              </a:pPr>
              <a:t>7</a:t>
            </a:fld>
            <a:endParaRPr lang="en-US" altLang="en-US"/>
          </a:p>
        </p:txBody>
      </p:sp>
    </p:spTree>
    <p:extLst>
      <p:ext uri="{BB962C8B-B14F-4D97-AF65-F5344CB8AC3E}">
        <p14:creationId xmlns:p14="http://schemas.microsoft.com/office/powerpoint/2010/main" val="256373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76B10C-2B5B-45FE-9B6B-B82F92EA9A15}" type="slidenum">
              <a:rPr lang="en-US" altLang="en-US" smtClean="0"/>
              <a:pPr>
                <a:defRPr/>
              </a:pPr>
              <a:t>18</a:t>
            </a:fld>
            <a:endParaRPr lang="en-US" altLang="en-US"/>
          </a:p>
        </p:txBody>
      </p:sp>
    </p:spTree>
    <p:extLst>
      <p:ext uri="{BB962C8B-B14F-4D97-AF65-F5344CB8AC3E}">
        <p14:creationId xmlns:p14="http://schemas.microsoft.com/office/powerpoint/2010/main" val="140276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476B10C-2B5B-45FE-9B6B-B82F92EA9A15}" type="slidenum">
              <a:rPr lang="en-US" altLang="en-US" smtClean="0"/>
              <a:pPr>
                <a:defRPr/>
              </a:pPr>
              <a:t>19</a:t>
            </a:fld>
            <a:endParaRPr lang="en-US" altLang="en-US"/>
          </a:p>
        </p:txBody>
      </p:sp>
    </p:spTree>
    <p:extLst>
      <p:ext uri="{BB962C8B-B14F-4D97-AF65-F5344CB8AC3E}">
        <p14:creationId xmlns:p14="http://schemas.microsoft.com/office/powerpoint/2010/main" val="80330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476B10C-2B5B-45FE-9B6B-B82F92EA9A15}" type="slidenum">
              <a:rPr lang="en-US" altLang="en-US" smtClean="0"/>
              <a:pPr>
                <a:defRPr/>
              </a:pPr>
              <a:t>20</a:t>
            </a:fld>
            <a:endParaRPr lang="en-US" altLang="en-US"/>
          </a:p>
        </p:txBody>
      </p:sp>
    </p:spTree>
    <p:extLst>
      <p:ext uri="{BB962C8B-B14F-4D97-AF65-F5344CB8AC3E}">
        <p14:creationId xmlns:p14="http://schemas.microsoft.com/office/powerpoint/2010/main" val="3831419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descr="logo 4.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50225" y="6396038"/>
            <a:ext cx="7985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b="1">
                <a:solidFill>
                  <a:srgbClr val="EAEAEA"/>
                </a:solidFill>
                <a:latin typeface="+mn-lt"/>
              </a:defRPr>
            </a:lvl1pPr>
          </a:lstStyle>
          <a:p>
            <a:r>
              <a:rPr lang="en-US" dirty="0"/>
              <a:t>Click to edit Master title style</a:t>
            </a:r>
            <a:endParaRPr lang="en-Z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b="1">
                <a:solidFill>
                  <a:srgbClr val="EAEAEA"/>
                </a:solidFill>
              </a:defRPr>
            </a:lvl1pPr>
            <a:lvl2pPr>
              <a:defRPr sz="2400" b="1">
                <a:solidFill>
                  <a:srgbClr val="EAEAEA"/>
                </a:solidFill>
              </a:defRPr>
            </a:lvl2pPr>
            <a:lvl3pPr>
              <a:defRPr sz="2000" b="1">
                <a:solidFill>
                  <a:srgbClr val="EAEAEA"/>
                </a:solidFill>
              </a:defRPr>
            </a:lvl3pPr>
            <a:lvl4pPr>
              <a:defRPr sz="1800" b="1">
                <a:solidFill>
                  <a:srgbClr val="EAEAEA"/>
                </a:solidFill>
              </a:defRPr>
            </a:lvl4pPr>
            <a:lvl5pPr>
              <a:defRPr sz="1800" b="1">
                <a:solidFill>
                  <a:srgbClr val="EAEA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D16C998-CF5A-4197-9794-3EA560CFE88E}" type="slidenum">
              <a:rPr lang="en-GB" altLang="en-US"/>
              <a:pPr>
                <a:defRPr/>
              </a:pPr>
              <a:t>‹#›</a:t>
            </a:fld>
            <a:endParaRPr lang="en-GB" altLang="en-US"/>
          </a:p>
        </p:txBody>
      </p:sp>
    </p:spTree>
    <p:extLst>
      <p:ext uri="{BB962C8B-B14F-4D97-AF65-F5344CB8AC3E}">
        <p14:creationId xmlns:p14="http://schemas.microsoft.com/office/powerpoint/2010/main" val="14725228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917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a:prstGeom prst="rect">
            <a:avLst/>
          </a:prstGeom>
        </p:spPr>
        <p:txBody>
          <a:bodyPr/>
          <a:lstStyle/>
          <a:p>
            <a:r>
              <a:rPr lang="en-US"/>
              <a:t>Click to edit Master title style</a:t>
            </a:r>
            <a:endParaRPr lang="en-ZA"/>
          </a:p>
        </p:txBody>
      </p:sp>
      <p:sp>
        <p:nvSpPr>
          <p:cNvPr id="3" name="Footer Placeholder 2"/>
          <p:cNvSpPr>
            <a:spLocks noGrp="1"/>
          </p:cNvSpPr>
          <p:nvPr>
            <p:ph type="ftr" sz="quarter" idx="10"/>
          </p:nvPr>
        </p:nvSpPr>
        <p:spPr>
          <a:xfrm>
            <a:off x="3124200" y="6245225"/>
            <a:ext cx="2895600" cy="476250"/>
          </a:xfrm>
          <a:prstGeom prst="rect">
            <a:avLst/>
          </a:prstGeom>
        </p:spPr>
        <p:txBody>
          <a:bodyPr/>
          <a:lstStyle>
            <a:lvl1pPr>
              <a:defRPr dirty="0"/>
            </a:lvl1pPr>
          </a:lstStyle>
          <a:p>
            <a:pPr>
              <a:defRPr/>
            </a:pPr>
            <a:endParaRPr lang="en-GB"/>
          </a:p>
        </p:txBody>
      </p:sp>
      <p:sp>
        <p:nvSpPr>
          <p:cNvPr id="4" name="Slide Number Placeholder 3"/>
          <p:cNvSpPr>
            <a:spLocks noGrp="1"/>
          </p:cNvSpPr>
          <p:nvPr>
            <p:ph type="sldNum" sz="quarter" idx="11"/>
          </p:nvPr>
        </p:nvSpPr>
        <p:spPr>
          <a:xfrm>
            <a:off x="6553200" y="6245225"/>
            <a:ext cx="2133600" cy="476250"/>
          </a:xfrm>
          <a:prstGeom prst="rect">
            <a:avLst/>
          </a:prstGeom>
        </p:spPr>
        <p:txBody>
          <a:bodyPr/>
          <a:lstStyle>
            <a:lvl1pPr>
              <a:defRPr/>
            </a:lvl1pPr>
          </a:lstStyle>
          <a:p>
            <a:pPr>
              <a:defRPr/>
            </a:pPr>
            <a:fld id="{D56B3A77-B550-428B-9B2E-03FD07C99E71}" type="slidenum">
              <a:rPr lang="en-GB"/>
              <a:pPr>
                <a:defRPr/>
              </a:pPr>
              <a:t>‹#›</a:t>
            </a:fld>
            <a:endParaRPr lang="en-GB" dirty="0"/>
          </a:p>
        </p:txBody>
      </p:sp>
    </p:spTree>
    <p:extLst>
      <p:ext uri="{BB962C8B-B14F-4D97-AF65-F5344CB8AC3E}">
        <p14:creationId xmlns:p14="http://schemas.microsoft.com/office/powerpoint/2010/main" val="138091159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30581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rotWithShape="1">
          <a:blip r:embed="rId6">
            <a:extLst>
              <a:ext uri="{28A0092B-C50C-407E-A947-70E740481C1C}">
                <a14:useLocalDpi xmlns:a14="http://schemas.microsoft.com/office/drawing/2010/main" val="0"/>
              </a:ext>
            </a:extLst>
          </a:blip>
          <a:srcRect l="3128" t="32854" b="50950"/>
          <a:stretch/>
        </p:blipFill>
        <p:spPr bwMode="auto">
          <a:xfrm>
            <a:off x="658812" y="0"/>
            <a:ext cx="8485187"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1983222-2ECB-4F18-82C3-5442F8D5D86F}"/>
              </a:ext>
            </a:extLst>
          </p:cNvPr>
          <p:cNvSpPr/>
          <p:nvPr userDrawn="1"/>
        </p:nvSpPr>
        <p:spPr>
          <a:xfrm>
            <a:off x="0" y="0"/>
            <a:ext cx="658813" cy="1066800"/>
          </a:xfrm>
          <a:prstGeom prst="rect">
            <a:avLst/>
          </a:prstGeom>
          <a:solidFill>
            <a:srgbClr val="778336">
              <a:alpha val="61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1" dirty="0"/>
          </a:p>
        </p:txBody>
      </p:sp>
      <p:pic>
        <p:nvPicPr>
          <p:cNvPr id="1029" name="Picture 9" descr="logo 4.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8150225" y="6396038"/>
            <a:ext cx="7985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9" r:id="rId2"/>
    <p:sldLayoutId id="2147483740" r:id="rId3"/>
    <p:sldLayoutId id="2147483741" r:id="rId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0442" y="5482095"/>
            <a:ext cx="184731" cy="3694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4089413-C76D-4C3C-B4A3-C1428334CC4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31"/>
            <a:ext cx="9144000" cy="6855738"/>
          </a:xfrm>
          <a:prstGeom prst="rect">
            <a:avLst/>
          </a:prstGeom>
          <a:noFill/>
          <a:ln>
            <a:noFill/>
          </a:ln>
        </p:spPr>
      </p:pic>
      <p:sp>
        <p:nvSpPr>
          <p:cNvPr id="9" name="Rectangle 4">
            <a:extLst>
              <a:ext uri="{FF2B5EF4-FFF2-40B4-BE49-F238E27FC236}">
                <a16:creationId xmlns:a16="http://schemas.microsoft.com/office/drawing/2014/main" id="{A717495A-72E7-42AC-B19B-FFADBA026A9A}"/>
              </a:ext>
            </a:extLst>
          </p:cNvPr>
          <p:cNvSpPr/>
          <p:nvPr/>
        </p:nvSpPr>
        <p:spPr>
          <a:xfrm flipH="1">
            <a:off x="2577946" y="0"/>
            <a:ext cx="6566050" cy="6858000"/>
          </a:xfrm>
          <a:custGeom>
            <a:avLst/>
            <a:gdLst>
              <a:gd name="connsiteX0" fmla="*/ 0 w 8339611"/>
              <a:gd name="connsiteY0" fmla="*/ 0 h 1947193"/>
              <a:gd name="connsiteX1" fmla="*/ 8339611 w 8339611"/>
              <a:gd name="connsiteY1" fmla="*/ 0 h 1947193"/>
              <a:gd name="connsiteX2" fmla="*/ 8339611 w 8339611"/>
              <a:gd name="connsiteY2" fmla="*/ 1947193 h 1947193"/>
              <a:gd name="connsiteX3" fmla="*/ 0 w 8339611"/>
              <a:gd name="connsiteY3" fmla="*/ 1947193 h 1947193"/>
              <a:gd name="connsiteX4" fmla="*/ 0 w 8339611"/>
              <a:gd name="connsiteY4" fmla="*/ 0 h 1947193"/>
              <a:gd name="connsiteX0" fmla="*/ 0 w 8339611"/>
              <a:gd name="connsiteY0" fmla="*/ 12700 h 1959893"/>
              <a:gd name="connsiteX1" fmla="*/ 7082311 w 8339611"/>
              <a:gd name="connsiteY1" fmla="*/ 0 h 1959893"/>
              <a:gd name="connsiteX2" fmla="*/ 8339611 w 8339611"/>
              <a:gd name="connsiteY2" fmla="*/ 1959893 h 1959893"/>
              <a:gd name="connsiteX3" fmla="*/ 0 w 8339611"/>
              <a:gd name="connsiteY3" fmla="*/ 1959893 h 1959893"/>
              <a:gd name="connsiteX4" fmla="*/ 0 w 8339611"/>
              <a:gd name="connsiteY4" fmla="*/ 12700 h 1959893"/>
              <a:gd name="connsiteX0" fmla="*/ 38100 w 8339611"/>
              <a:gd name="connsiteY0" fmla="*/ 0 h 4042693"/>
              <a:gd name="connsiteX1" fmla="*/ 7082311 w 8339611"/>
              <a:gd name="connsiteY1" fmla="*/ 20828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6726711 w 8339611"/>
              <a:gd name="connsiteY1" fmla="*/ 18796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8326911 w 8339611"/>
              <a:gd name="connsiteY1" fmla="*/ 23241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52311"/>
              <a:gd name="connsiteY0" fmla="*/ 0 h 6138193"/>
              <a:gd name="connsiteX1" fmla="*/ 8326911 w 8352311"/>
              <a:gd name="connsiteY1" fmla="*/ 2324100 h 6138193"/>
              <a:gd name="connsiteX2" fmla="*/ 8352311 w 8352311"/>
              <a:gd name="connsiteY2" fmla="*/ 6138193 h 6138193"/>
              <a:gd name="connsiteX3" fmla="*/ 0 w 8352311"/>
              <a:gd name="connsiteY3" fmla="*/ 4042693 h 6138193"/>
              <a:gd name="connsiteX4" fmla="*/ 38100 w 8352311"/>
              <a:gd name="connsiteY4" fmla="*/ 0 h 6138193"/>
              <a:gd name="connsiteX0" fmla="*/ 876300 w 9190511"/>
              <a:gd name="connsiteY0" fmla="*/ 0 h 6138193"/>
              <a:gd name="connsiteX1" fmla="*/ 9165111 w 9190511"/>
              <a:gd name="connsiteY1" fmla="*/ 2324100 h 6138193"/>
              <a:gd name="connsiteX2" fmla="*/ 9190511 w 9190511"/>
              <a:gd name="connsiteY2" fmla="*/ 6138193 h 6138193"/>
              <a:gd name="connsiteX3" fmla="*/ 0 w 9190511"/>
              <a:gd name="connsiteY3" fmla="*/ 6125493 h 6138193"/>
              <a:gd name="connsiteX4" fmla="*/ 876300 w 9190511"/>
              <a:gd name="connsiteY4" fmla="*/ 0 h 6138193"/>
              <a:gd name="connsiteX0" fmla="*/ 1257300 w 9190511"/>
              <a:gd name="connsiteY0" fmla="*/ 0 h 4944393"/>
              <a:gd name="connsiteX1" fmla="*/ 9165111 w 9190511"/>
              <a:gd name="connsiteY1" fmla="*/ 1130300 h 4944393"/>
              <a:gd name="connsiteX2" fmla="*/ 9190511 w 9190511"/>
              <a:gd name="connsiteY2" fmla="*/ 4944393 h 4944393"/>
              <a:gd name="connsiteX3" fmla="*/ 0 w 9190511"/>
              <a:gd name="connsiteY3" fmla="*/ 4931693 h 4944393"/>
              <a:gd name="connsiteX4" fmla="*/ 1257300 w 9190511"/>
              <a:gd name="connsiteY4" fmla="*/ 0 h 4944393"/>
              <a:gd name="connsiteX0" fmla="*/ 1257300 w 9191732"/>
              <a:gd name="connsiteY0" fmla="*/ 0 h 4944393"/>
              <a:gd name="connsiteX1" fmla="*/ 9190511 w 9191732"/>
              <a:gd name="connsiteY1" fmla="*/ 3200400 h 4944393"/>
              <a:gd name="connsiteX2" fmla="*/ 9190511 w 9191732"/>
              <a:gd name="connsiteY2" fmla="*/ 4944393 h 4944393"/>
              <a:gd name="connsiteX3" fmla="*/ 0 w 9191732"/>
              <a:gd name="connsiteY3" fmla="*/ 4931693 h 4944393"/>
              <a:gd name="connsiteX4" fmla="*/ 1257300 w 9191732"/>
              <a:gd name="connsiteY4" fmla="*/ 0 h 4944393"/>
              <a:gd name="connsiteX0" fmla="*/ 1257300 w 9203773"/>
              <a:gd name="connsiteY0" fmla="*/ 0 h 4944393"/>
              <a:gd name="connsiteX1" fmla="*/ 9203211 w 9203773"/>
              <a:gd name="connsiteY1" fmla="*/ 2717800 h 4944393"/>
              <a:gd name="connsiteX2" fmla="*/ 9190511 w 9203773"/>
              <a:gd name="connsiteY2" fmla="*/ 4944393 h 4944393"/>
              <a:gd name="connsiteX3" fmla="*/ 0 w 9203773"/>
              <a:gd name="connsiteY3" fmla="*/ 4931693 h 4944393"/>
              <a:gd name="connsiteX4" fmla="*/ 1257300 w 9203773"/>
              <a:gd name="connsiteY4" fmla="*/ 0 h 4944393"/>
              <a:gd name="connsiteX0" fmla="*/ 1257300 w 9203211"/>
              <a:gd name="connsiteY0" fmla="*/ 0 h 4944393"/>
              <a:gd name="connsiteX1" fmla="*/ 9203211 w 9203211"/>
              <a:gd name="connsiteY1" fmla="*/ 2717800 h 4944393"/>
              <a:gd name="connsiteX2" fmla="*/ 9190511 w 9203211"/>
              <a:gd name="connsiteY2" fmla="*/ 4944393 h 4944393"/>
              <a:gd name="connsiteX3" fmla="*/ 0 w 9203211"/>
              <a:gd name="connsiteY3" fmla="*/ 4931693 h 4944393"/>
              <a:gd name="connsiteX4" fmla="*/ 1257300 w 9203211"/>
              <a:gd name="connsiteY4" fmla="*/ 0 h 4944393"/>
              <a:gd name="connsiteX0" fmla="*/ 1257300 w 9203211"/>
              <a:gd name="connsiteY0" fmla="*/ 0 h 4944393"/>
              <a:gd name="connsiteX1" fmla="*/ 8746009 w 9203211"/>
              <a:gd name="connsiteY1" fmla="*/ 255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327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20009 w 9203211"/>
              <a:gd name="connsiteY1" fmla="*/ 2961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8946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638300 w 9203211"/>
              <a:gd name="connsiteY0" fmla="*/ 0 h 4969793"/>
              <a:gd name="connsiteX1" fmla="*/ 3894609 w 9203211"/>
              <a:gd name="connsiteY1" fmla="*/ 42193 h 4969793"/>
              <a:gd name="connsiteX2" fmla="*/ 9203211 w 9203211"/>
              <a:gd name="connsiteY2" fmla="*/ 2743200 h 4969793"/>
              <a:gd name="connsiteX3" fmla="*/ 9190511 w 9203211"/>
              <a:gd name="connsiteY3" fmla="*/ 4969793 h 4969793"/>
              <a:gd name="connsiteX4" fmla="*/ 0 w 9203211"/>
              <a:gd name="connsiteY4" fmla="*/ 4957093 h 4969793"/>
              <a:gd name="connsiteX5" fmla="*/ 1638300 w 9203211"/>
              <a:gd name="connsiteY5" fmla="*/ 0 h 49697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82930"/>
              <a:gd name="connsiteX1" fmla="*/ 3894609 w 9203211"/>
              <a:gd name="connsiteY1" fmla="*/ 42193 h 4982930"/>
              <a:gd name="connsiteX2" fmla="*/ 9203211 w 9203211"/>
              <a:gd name="connsiteY2" fmla="*/ 2743200 h 4982930"/>
              <a:gd name="connsiteX3" fmla="*/ 7006111 w 9203211"/>
              <a:gd name="connsiteY3" fmla="*/ 4982493 h 4982930"/>
              <a:gd name="connsiteX4" fmla="*/ 0 w 9203211"/>
              <a:gd name="connsiteY4" fmla="*/ 4957093 h 4982930"/>
              <a:gd name="connsiteX5" fmla="*/ 1638300 w 9203211"/>
              <a:gd name="connsiteY5" fmla="*/ 0 h 4982930"/>
              <a:gd name="connsiteX0" fmla="*/ 1638300 w 9203211"/>
              <a:gd name="connsiteY0" fmla="*/ 0 h 4957093"/>
              <a:gd name="connsiteX1" fmla="*/ 3894609 w 9203211"/>
              <a:gd name="connsiteY1" fmla="*/ 42193 h 4957093"/>
              <a:gd name="connsiteX2" fmla="*/ 9203211 w 9203211"/>
              <a:gd name="connsiteY2" fmla="*/ 2743200 h 4957093"/>
              <a:gd name="connsiteX3" fmla="*/ 9190511 w 9203211"/>
              <a:gd name="connsiteY3" fmla="*/ 4944393 h 4957093"/>
              <a:gd name="connsiteX4" fmla="*/ 0 w 9203211"/>
              <a:gd name="connsiteY4" fmla="*/ 4957093 h 4957093"/>
              <a:gd name="connsiteX5" fmla="*/ 1638300 w 9203211"/>
              <a:gd name="connsiteY5" fmla="*/ 0 h 4957093"/>
              <a:gd name="connsiteX0" fmla="*/ 1638300 w 9203211"/>
              <a:gd name="connsiteY0" fmla="*/ 1189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638300 w 9203211"/>
              <a:gd name="connsiteY5" fmla="*/ 1189707 h 6146800"/>
              <a:gd name="connsiteX0" fmla="*/ 12700 w 9203211"/>
              <a:gd name="connsiteY0" fmla="*/ 46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2700 w 9203211"/>
              <a:gd name="connsiteY5" fmla="*/ 46707 h 6146800"/>
              <a:gd name="connsiteX0" fmla="*/ 12700 w 9190647"/>
              <a:gd name="connsiteY0" fmla="*/ 46707 h 6146800"/>
              <a:gd name="connsiteX1" fmla="*/ 4339109 w 9190647"/>
              <a:gd name="connsiteY1" fmla="*/ 0 h 6146800"/>
              <a:gd name="connsiteX2" fmla="*/ 6777511 w 9190647"/>
              <a:gd name="connsiteY2" fmla="*/ 5431507 h 6146800"/>
              <a:gd name="connsiteX3" fmla="*/ 9190511 w 9190647"/>
              <a:gd name="connsiteY3" fmla="*/ 6134100 h 6146800"/>
              <a:gd name="connsiteX4" fmla="*/ 0 w 9190647"/>
              <a:gd name="connsiteY4" fmla="*/ 6146800 h 6146800"/>
              <a:gd name="connsiteX5" fmla="*/ 12700 w 9190647"/>
              <a:gd name="connsiteY5" fmla="*/ 46707 h 6146800"/>
              <a:gd name="connsiteX0" fmla="*/ 12700 w 6777511"/>
              <a:gd name="connsiteY0" fmla="*/ 46707 h 6160764"/>
              <a:gd name="connsiteX1" fmla="*/ 4339109 w 6777511"/>
              <a:gd name="connsiteY1" fmla="*/ 0 h 6160764"/>
              <a:gd name="connsiteX2" fmla="*/ 6777511 w 6777511"/>
              <a:gd name="connsiteY2" fmla="*/ 5431507 h 6160764"/>
              <a:gd name="connsiteX3" fmla="*/ 6447311 w 6777511"/>
              <a:gd name="connsiteY3" fmla="*/ 6159500 h 6160764"/>
              <a:gd name="connsiteX4" fmla="*/ 0 w 6777511"/>
              <a:gd name="connsiteY4" fmla="*/ 6146800 h 6160764"/>
              <a:gd name="connsiteX5" fmla="*/ 12700 w 6777511"/>
              <a:gd name="connsiteY5" fmla="*/ 46707 h 6160764"/>
              <a:gd name="connsiteX0" fmla="*/ 12700 w 7196611"/>
              <a:gd name="connsiteY0" fmla="*/ 46707 h 6175539"/>
              <a:gd name="connsiteX1" fmla="*/ 4339109 w 7196611"/>
              <a:gd name="connsiteY1" fmla="*/ 0 h 6175539"/>
              <a:gd name="connsiteX2" fmla="*/ 7196611 w 7196611"/>
              <a:gd name="connsiteY2" fmla="*/ 6168107 h 6175539"/>
              <a:gd name="connsiteX3" fmla="*/ 6447311 w 7196611"/>
              <a:gd name="connsiteY3" fmla="*/ 6159500 h 6175539"/>
              <a:gd name="connsiteX4" fmla="*/ 0 w 7196611"/>
              <a:gd name="connsiteY4" fmla="*/ 6146800 h 6175539"/>
              <a:gd name="connsiteX5" fmla="*/ 12700 w 7196611"/>
              <a:gd name="connsiteY5" fmla="*/ 46707 h 6175539"/>
              <a:gd name="connsiteX0" fmla="*/ 12700 w 6447311"/>
              <a:gd name="connsiteY0" fmla="*/ 46707 h 6159500"/>
              <a:gd name="connsiteX1" fmla="*/ 4339109 w 6447311"/>
              <a:gd name="connsiteY1" fmla="*/ 0 h 6159500"/>
              <a:gd name="connsiteX2" fmla="*/ 6447311 w 6447311"/>
              <a:gd name="connsiteY2" fmla="*/ 6159500 h 6159500"/>
              <a:gd name="connsiteX3" fmla="*/ 0 w 6447311"/>
              <a:gd name="connsiteY3" fmla="*/ 6146800 h 6159500"/>
              <a:gd name="connsiteX4" fmla="*/ 12700 w 6447311"/>
              <a:gd name="connsiteY4" fmla="*/ 46707 h 6159500"/>
              <a:gd name="connsiteX0" fmla="*/ 12700 w 7412511"/>
              <a:gd name="connsiteY0" fmla="*/ 46707 h 6159500"/>
              <a:gd name="connsiteX1" fmla="*/ 4339109 w 7412511"/>
              <a:gd name="connsiteY1" fmla="*/ 0 h 6159500"/>
              <a:gd name="connsiteX2" fmla="*/ 7412511 w 7412511"/>
              <a:gd name="connsiteY2" fmla="*/ 6159500 h 6159500"/>
              <a:gd name="connsiteX3" fmla="*/ 0 w 7412511"/>
              <a:gd name="connsiteY3" fmla="*/ 6146800 h 6159500"/>
              <a:gd name="connsiteX4" fmla="*/ 12700 w 7412511"/>
              <a:gd name="connsiteY4" fmla="*/ 46707 h 61595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8034811"/>
              <a:gd name="connsiteY0" fmla="*/ 21307 h 6121400"/>
              <a:gd name="connsiteX1" fmla="*/ 3196109 w 8034811"/>
              <a:gd name="connsiteY1" fmla="*/ 0 h 6121400"/>
              <a:gd name="connsiteX2" fmla="*/ 8034811 w 8034811"/>
              <a:gd name="connsiteY2" fmla="*/ 6121400 h 6121400"/>
              <a:gd name="connsiteX3" fmla="*/ 0 w 8034811"/>
              <a:gd name="connsiteY3" fmla="*/ 6121400 h 6121400"/>
              <a:gd name="connsiteX4" fmla="*/ 12700 w 8034811"/>
              <a:gd name="connsiteY4" fmla="*/ 21307 h 6121400"/>
              <a:gd name="connsiteX0" fmla="*/ 12700 w 8034811"/>
              <a:gd name="connsiteY0" fmla="*/ 8607 h 6108700"/>
              <a:gd name="connsiteX1" fmla="*/ 4720109 w 8034811"/>
              <a:gd name="connsiteY1" fmla="*/ 0 h 6108700"/>
              <a:gd name="connsiteX2" fmla="*/ 8034811 w 8034811"/>
              <a:gd name="connsiteY2" fmla="*/ 6108700 h 6108700"/>
              <a:gd name="connsiteX3" fmla="*/ 0 w 8034811"/>
              <a:gd name="connsiteY3" fmla="*/ 6108700 h 6108700"/>
              <a:gd name="connsiteX4" fmla="*/ 12700 w 8034811"/>
              <a:gd name="connsiteY4" fmla="*/ 8607 h 610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4811" h="6108700">
                <a:moveTo>
                  <a:pt x="12700" y="8607"/>
                </a:moveTo>
                <a:lnTo>
                  <a:pt x="4720109" y="0"/>
                </a:lnTo>
                <a:lnTo>
                  <a:pt x="8034811" y="6108700"/>
                </a:lnTo>
                <a:lnTo>
                  <a:pt x="0" y="6108700"/>
                </a:lnTo>
                <a:cubicBezTo>
                  <a:pt x="4233" y="4075336"/>
                  <a:pt x="8467" y="2041971"/>
                  <a:pt x="12700" y="8607"/>
                </a:cubicBezTo>
                <a:close/>
              </a:path>
            </a:pathLst>
          </a:custGeom>
          <a:solidFill>
            <a:schemeClr val="tx1">
              <a:lumMod val="95000"/>
              <a:lumOff val="5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4"/>
          <p:cNvSpPr txBox="1">
            <a:spLocks noChangeArrowheads="1"/>
          </p:cNvSpPr>
          <p:nvPr/>
        </p:nvSpPr>
        <p:spPr bwMode="auto">
          <a:xfrm>
            <a:off x="1065229" y="3357476"/>
            <a:ext cx="8078771" cy="2779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lnSpc>
                <a:spcPct val="110000"/>
              </a:lnSpc>
              <a:spcBef>
                <a:spcPts val="0"/>
              </a:spcBef>
              <a:spcAft>
                <a:spcPts val="0"/>
              </a:spcAft>
              <a:defRPr/>
            </a:pPr>
            <a:r>
              <a:rPr lang="en-US" sz="3600" b="1" dirty="0">
                <a:solidFill>
                  <a:schemeClr val="bg1"/>
                </a:solidFill>
                <a:latin typeface="Arial" panose="020B0604020202020204" pitchFamily="34" charset="0"/>
                <a:cs typeface="Arial" panose="020B0604020202020204" pitchFamily="34" charset="0"/>
              </a:rPr>
              <a:t>Agricultural Intelligence</a:t>
            </a:r>
          </a:p>
          <a:p>
            <a:pPr algn="r" eaLnBrk="1" fontAlgn="auto" hangingPunct="1">
              <a:lnSpc>
                <a:spcPct val="110000"/>
              </a:lnSpc>
              <a:spcBef>
                <a:spcPts val="0"/>
              </a:spcBef>
              <a:spcAft>
                <a:spcPts val="0"/>
              </a:spcAft>
              <a:defRPr/>
            </a:pPr>
            <a:r>
              <a:rPr lang="en-US" sz="3600" b="1" dirty="0">
                <a:solidFill>
                  <a:schemeClr val="bg1"/>
                </a:solidFill>
                <a:latin typeface="Arial" panose="020B0604020202020204" pitchFamily="34" charset="0"/>
                <a:cs typeface="Arial" panose="020B0604020202020204" pitchFamily="34" charset="0"/>
              </a:rPr>
              <a:t>From Satellite Imagery</a:t>
            </a:r>
          </a:p>
          <a:p>
            <a:pPr marL="0" marR="0" lvl="0" indent="0" algn="r" defTabSz="457200" rtl="0" eaLnBrk="1" fontAlgn="auto" latinLnBrk="0" hangingPunct="1">
              <a:lnSpc>
                <a:spcPct val="11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algn="r" eaLnBrk="1" fontAlgn="auto" hangingPunct="1">
              <a:lnSpc>
                <a:spcPct val="110000"/>
              </a:lnSpc>
              <a:spcBef>
                <a:spcPts val="0"/>
              </a:spcBef>
              <a:spcAft>
                <a:spcPts val="0"/>
              </a:spcAft>
              <a:defRPr/>
            </a:pPr>
            <a:r>
              <a:rPr lang="en-US" sz="2400" b="1" dirty="0" err="1">
                <a:solidFill>
                  <a:schemeClr val="bg1"/>
                </a:solidFill>
                <a:latin typeface="Arial" panose="020B0604020202020204" pitchFamily="34" charset="0"/>
                <a:cs typeface="Arial" panose="020B0604020202020204" pitchFamily="34" charset="0"/>
              </a:rPr>
              <a:t>AgBiz</a:t>
            </a:r>
            <a:r>
              <a:rPr lang="en-US" sz="2400" b="1" dirty="0">
                <a:solidFill>
                  <a:schemeClr val="bg1"/>
                </a:solidFill>
                <a:latin typeface="Arial" panose="020B0604020202020204" pitchFamily="34" charset="0"/>
                <a:cs typeface="Arial" panose="020B0604020202020204" pitchFamily="34" charset="0"/>
              </a:rPr>
              <a:t> Grain </a:t>
            </a: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Conference</a:t>
            </a:r>
          </a:p>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Jens </a:t>
            </a:r>
            <a:r>
              <a:rPr kumimoji="0" lang="en-US" sz="160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Hiestermann</a:t>
            </a:r>
            <a:r>
              <a:rPr kumimoji="0" lang="en-US"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GeoTerraImage</a:t>
            </a:r>
            <a:r>
              <a:rPr lang="en-US" sz="1600" dirty="0">
                <a:solidFill>
                  <a:schemeClr val="bg1"/>
                </a:solidFill>
                <a:latin typeface="Arial" panose="020B0604020202020204" pitchFamily="34" charset="0"/>
                <a:cs typeface="Arial" panose="020B0604020202020204" pitchFamily="34" charset="0"/>
              </a:rPr>
              <a:t>: 2019-08-14</a:t>
            </a:r>
            <a:endParaRPr kumimoji="0" lang="en-US" sz="1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F8EEBFD-FEDF-4815-B33E-46AF10E051E1}"/>
              </a:ext>
            </a:extLst>
          </p:cNvPr>
          <p:cNvPicPr>
            <a:picLocks noChangeAspect="1"/>
          </p:cNvPicPr>
          <p:nvPr/>
        </p:nvPicPr>
        <p:blipFill>
          <a:blip r:embed="rId3" cstate="screen"/>
          <a:stretch>
            <a:fillRect/>
          </a:stretch>
        </p:blipFill>
        <p:spPr>
          <a:xfrm>
            <a:off x="5310227" y="1341586"/>
            <a:ext cx="2555848" cy="1296232"/>
          </a:xfrm>
          <a:prstGeom prst="rect">
            <a:avLst/>
          </a:prstGeom>
        </p:spPr>
      </p:pic>
    </p:spTree>
    <p:extLst>
      <p:ext uri="{BB962C8B-B14F-4D97-AF65-F5344CB8AC3E}">
        <p14:creationId xmlns:p14="http://schemas.microsoft.com/office/powerpoint/2010/main" val="136509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61938"/>
            <a:ext cx="8308910" cy="863600"/>
          </a:xfrm>
        </p:spPr>
        <p:txBody>
          <a:bodyPr/>
          <a:lstStyle/>
          <a:p>
            <a:pPr eaLnBrk="1" hangingPunct="1">
              <a:defRPr/>
            </a:pPr>
            <a:r>
              <a:rPr lang="en-US" b="0" dirty="0"/>
              <a:t>Mpumalanga 2018 Crop Type Area (Ha)</a:t>
            </a:r>
          </a:p>
        </p:txBody>
      </p:sp>
      <p:graphicFrame>
        <p:nvGraphicFramePr>
          <p:cNvPr id="6" name="Object 5"/>
          <p:cNvGraphicFramePr>
            <a:graphicFrameLocks noChangeAspect="1"/>
          </p:cNvGraphicFramePr>
          <p:nvPr>
            <p:extLst>
              <p:ext uri="{D42A27DB-BD31-4B8C-83A1-F6EECF244321}">
                <p14:modId xmlns:p14="http://schemas.microsoft.com/office/powerpoint/2010/main" val="3942658790"/>
              </p:ext>
            </p:extLst>
          </p:nvPr>
        </p:nvGraphicFramePr>
        <p:xfrm>
          <a:off x="251520" y="1484784"/>
          <a:ext cx="8598024" cy="5184576"/>
        </p:xfrm>
        <a:graphic>
          <a:graphicData uri="http://schemas.openxmlformats.org/presentationml/2006/ole">
            <mc:AlternateContent xmlns:mc="http://schemas.openxmlformats.org/markup-compatibility/2006">
              <mc:Choice xmlns:v="urn:schemas-microsoft-com:vml" Requires="v">
                <p:oleObj spid="_x0000_s1028" name="Worksheet" r:id="rId3" imgW="7629537" imgH="4600575" progId="Excel.Sheet.12">
                  <p:embed/>
                </p:oleObj>
              </mc:Choice>
              <mc:Fallback>
                <p:oleObj name="Worksheet" r:id="rId3" imgW="7629537" imgH="4600575"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84784"/>
                        <a:ext cx="8598024" cy="5184576"/>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739706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000" y="1188000"/>
            <a:ext cx="7408800" cy="5040000"/>
          </a:xfrm>
          <a:prstGeom prst="rect">
            <a:avLst/>
          </a:prstGeom>
          <a:solidFill>
            <a:schemeClr val="bg1"/>
          </a:solidFill>
          <a:ln w="41275">
            <a:solidFill>
              <a:srgbClr val="C00000"/>
            </a:solidFill>
          </a:ln>
        </p:spPr>
      </p:pic>
      <p:sp>
        <p:nvSpPr>
          <p:cNvPr id="9218" name="Rectangle 2"/>
          <p:cNvSpPr>
            <a:spLocks noGrp="1" noChangeArrowheads="1"/>
          </p:cNvSpPr>
          <p:nvPr>
            <p:ph type="title"/>
          </p:nvPr>
        </p:nvSpPr>
        <p:spPr>
          <a:xfrm>
            <a:off x="685800" y="261938"/>
            <a:ext cx="7772400" cy="863600"/>
          </a:xfrm>
        </p:spPr>
        <p:txBody>
          <a:bodyPr/>
          <a:lstStyle/>
          <a:p>
            <a:pPr eaLnBrk="1" hangingPunct="1">
              <a:defRPr/>
            </a:pPr>
            <a:r>
              <a:rPr lang="en-US" b="0" dirty="0" err="1"/>
              <a:t>FreeState</a:t>
            </a:r>
            <a:r>
              <a:rPr lang="en-US" b="0" dirty="0"/>
              <a:t> 2015 Maize Area (Ha)</a:t>
            </a:r>
          </a:p>
        </p:txBody>
      </p:sp>
      <p:pic>
        <p:nvPicPr>
          <p:cNvPr id="5" name="Picture 4"/>
          <p:cNvPicPr>
            <a:picLocks noChangeAspect="1"/>
          </p:cNvPicPr>
          <p:nvPr/>
        </p:nvPicPr>
        <p:blipFill>
          <a:blip r:embed="rId3" cstate="print"/>
          <a:stretch>
            <a:fillRect/>
          </a:stretch>
        </p:blipFill>
        <p:spPr>
          <a:xfrm>
            <a:off x="936000" y="1188000"/>
            <a:ext cx="1804761" cy="1332000"/>
          </a:xfrm>
          <a:prstGeom prst="rect">
            <a:avLst/>
          </a:prstGeom>
          <a:solidFill>
            <a:schemeClr val="bg1"/>
          </a:solidFill>
          <a:ln w="41275">
            <a:solidFill>
              <a:srgbClr val="C00000"/>
            </a:solidFill>
          </a:ln>
        </p:spPr>
      </p:pic>
    </p:spTree>
    <p:extLst>
      <p:ext uri="{BB962C8B-B14F-4D97-AF65-F5344CB8AC3E}">
        <p14:creationId xmlns:p14="http://schemas.microsoft.com/office/powerpoint/2010/main" val="90937388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000" y="1188000"/>
            <a:ext cx="7408800" cy="5040000"/>
          </a:xfrm>
          <a:prstGeom prst="rect">
            <a:avLst/>
          </a:prstGeom>
          <a:solidFill>
            <a:schemeClr val="bg1"/>
          </a:solidFill>
          <a:ln w="41275">
            <a:solidFill>
              <a:srgbClr val="C00000"/>
            </a:solidFill>
          </a:ln>
        </p:spPr>
      </p:pic>
      <p:sp>
        <p:nvSpPr>
          <p:cNvPr id="9218" name="Rectangle 2"/>
          <p:cNvSpPr>
            <a:spLocks noGrp="1" noChangeArrowheads="1"/>
          </p:cNvSpPr>
          <p:nvPr>
            <p:ph type="title"/>
          </p:nvPr>
        </p:nvSpPr>
        <p:spPr>
          <a:xfrm>
            <a:off x="685800" y="261938"/>
            <a:ext cx="7772400" cy="863600"/>
          </a:xfrm>
        </p:spPr>
        <p:txBody>
          <a:bodyPr/>
          <a:lstStyle/>
          <a:p>
            <a:pPr eaLnBrk="1" hangingPunct="1">
              <a:defRPr/>
            </a:pPr>
            <a:r>
              <a:rPr lang="en-US" b="0" dirty="0" err="1"/>
              <a:t>FreeState</a:t>
            </a:r>
            <a:r>
              <a:rPr lang="en-US" b="0" dirty="0"/>
              <a:t> 2016 Maize Area (Ha)</a:t>
            </a:r>
          </a:p>
        </p:txBody>
      </p:sp>
      <p:pic>
        <p:nvPicPr>
          <p:cNvPr id="5" name="Picture 4"/>
          <p:cNvPicPr>
            <a:picLocks noChangeAspect="1"/>
          </p:cNvPicPr>
          <p:nvPr/>
        </p:nvPicPr>
        <p:blipFill>
          <a:blip r:embed="rId3" cstate="print"/>
          <a:stretch>
            <a:fillRect/>
          </a:stretch>
        </p:blipFill>
        <p:spPr>
          <a:xfrm>
            <a:off x="936000" y="1188000"/>
            <a:ext cx="1804761" cy="1332000"/>
          </a:xfrm>
          <a:prstGeom prst="rect">
            <a:avLst/>
          </a:prstGeom>
          <a:solidFill>
            <a:schemeClr val="bg1"/>
          </a:solidFill>
          <a:ln w="41275">
            <a:solidFill>
              <a:srgbClr val="C00000"/>
            </a:solidFill>
          </a:ln>
        </p:spPr>
      </p:pic>
    </p:spTree>
    <p:extLst>
      <p:ext uri="{BB962C8B-B14F-4D97-AF65-F5344CB8AC3E}">
        <p14:creationId xmlns:p14="http://schemas.microsoft.com/office/powerpoint/2010/main" val="3419494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000" y="1188000"/>
            <a:ext cx="7408800" cy="5040000"/>
          </a:xfrm>
          <a:prstGeom prst="rect">
            <a:avLst/>
          </a:prstGeom>
          <a:solidFill>
            <a:schemeClr val="bg1"/>
          </a:solidFill>
          <a:ln w="41275">
            <a:solidFill>
              <a:srgbClr val="C00000"/>
            </a:solidFill>
          </a:ln>
        </p:spPr>
      </p:pic>
      <p:sp>
        <p:nvSpPr>
          <p:cNvPr id="9218" name="Rectangle 2"/>
          <p:cNvSpPr>
            <a:spLocks noGrp="1" noChangeArrowheads="1"/>
          </p:cNvSpPr>
          <p:nvPr>
            <p:ph type="title"/>
          </p:nvPr>
        </p:nvSpPr>
        <p:spPr>
          <a:xfrm>
            <a:off x="685800" y="261938"/>
            <a:ext cx="7772400" cy="863600"/>
          </a:xfrm>
        </p:spPr>
        <p:txBody>
          <a:bodyPr/>
          <a:lstStyle/>
          <a:p>
            <a:pPr eaLnBrk="1" hangingPunct="1">
              <a:defRPr/>
            </a:pPr>
            <a:r>
              <a:rPr lang="en-US" b="0" dirty="0" err="1"/>
              <a:t>FreeState</a:t>
            </a:r>
            <a:r>
              <a:rPr lang="en-US" b="0" dirty="0"/>
              <a:t> 2017 Maize Area (Ha)</a:t>
            </a:r>
          </a:p>
        </p:txBody>
      </p:sp>
      <p:pic>
        <p:nvPicPr>
          <p:cNvPr id="5" name="Picture 4"/>
          <p:cNvPicPr>
            <a:picLocks noChangeAspect="1"/>
          </p:cNvPicPr>
          <p:nvPr/>
        </p:nvPicPr>
        <p:blipFill>
          <a:blip r:embed="rId3" cstate="print"/>
          <a:stretch>
            <a:fillRect/>
          </a:stretch>
        </p:blipFill>
        <p:spPr>
          <a:xfrm>
            <a:off x="936000" y="1188000"/>
            <a:ext cx="1804761" cy="1332000"/>
          </a:xfrm>
          <a:prstGeom prst="rect">
            <a:avLst/>
          </a:prstGeom>
          <a:solidFill>
            <a:schemeClr val="bg1"/>
          </a:solidFill>
          <a:ln w="41275">
            <a:solidFill>
              <a:srgbClr val="C00000"/>
            </a:solidFill>
          </a:ln>
        </p:spPr>
      </p:pic>
    </p:spTree>
    <p:extLst>
      <p:ext uri="{BB962C8B-B14F-4D97-AF65-F5344CB8AC3E}">
        <p14:creationId xmlns:p14="http://schemas.microsoft.com/office/powerpoint/2010/main" val="381238502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000" y="1188000"/>
            <a:ext cx="7408800" cy="5040000"/>
          </a:xfrm>
          <a:prstGeom prst="rect">
            <a:avLst/>
          </a:prstGeom>
          <a:solidFill>
            <a:schemeClr val="bg1"/>
          </a:solidFill>
          <a:ln w="41275">
            <a:solidFill>
              <a:srgbClr val="C00000"/>
            </a:solidFill>
          </a:ln>
        </p:spPr>
      </p:pic>
      <p:sp>
        <p:nvSpPr>
          <p:cNvPr id="9218" name="Rectangle 2"/>
          <p:cNvSpPr>
            <a:spLocks noGrp="1" noChangeArrowheads="1"/>
          </p:cNvSpPr>
          <p:nvPr>
            <p:ph type="title"/>
          </p:nvPr>
        </p:nvSpPr>
        <p:spPr>
          <a:xfrm>
            <a:off x="685800" y="261938"/>
            <a:ext cx="7772400" cy="863600"/>
          </a:xfrm>
        </p:spPr>
        <p:txBody>
          <a:bodyPr/>
          <a:lstStyle/>
          <a:p>
            <a:pPr eaLnBrk="1" hangingPunct="1">
              <a:defRPr/>
            </a:pPr>
            <a:r>
              <a:rPr lang="en-US" b="0" dirty="0" err="1"/>
              <a:t>FreeState</a:t>
            </a:r>
            <a:r>
              <a:rPr lang="en-US" b="0" dirty="0"/>
              <a:t> 2018 Maize Area (Ha)</a:t>
            </a:r>
          </a:p>
        </p:txBody>
      </p:sp>
      <p:pic>
        <p:nvPicPr>
          <p:cNvPr id="5" name="Picture 4"/>
          <p:cNvPicPr>
            <a:picLocks noChangeAspect="1"/>
          </p:cNvPicPr>
          <p:nvPr/>
        </p:nvPicPr>
        <p:blipFill>
          <a:blip r:embed="rId3" cstate="print"/>
          <a:stretch>
            <a:fillRect/>
          </a:stretch>
        </p:blipFill>
        <p:spPr>
          <a:xfrm>
            <a:off x="936000" y="1188000"/>
            <a:ext cx="1804761" cy="1332000"/>
          </a:xfrm>
          <a:prstGeom prst="rect">
            <a:avLst/>
          </a:prstGeom>
          <a:solidFill>
            <a:schemeClr val="bg1"/>
          </a:solidFill>
          <a:ln w="41275">
            <a:solidFill>
              <a:srgbClr val="C00000"/>
            </a:solidFill>
          </a:ln>
        </p:spPr>
      </p:pic>
    </p:spTree>
    <p:extLst>
      <p:ext uri="{BB962C8B-B14F-4D97-AF65-F5344CB8AC3E}">
        <p14:creationId xmlns:p14="http://schemas.microsoft.com/office/powerpoint/2010/main" val="83225577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4279" y="1188000"/>
            <a:ext cx="7287857" cy="5076000"/>
          </a:xfrm>
          <a:prstGeom prst="rect">
            <a:avLst/>
          </a:prstGeom>
          <a:solidFill>
            <a:schemeClr val="bg1"/>
          </a:solidFill>
          <a:ln w="41275">
            <a:solidFill>
              <a:srgbClr val="C00000"/>
            </a:solidFill>
          </a:ln>
        </p:spPr>
      </p:pic>
      <p:sp>
        <p:nvSpPr>
          <p:cNvPr id="9218" name="Rectangle 2"/>
          <p:cNvSpPr>
            <a:spLocks noGrp="1" noChangeArrowheads="1"/>
          </p:cNvSpPr>
          <p:nvPr>
            <p:ph type="title"/>
          </p:nvPr>
        </p:nvSpPr>
        <p:spPr>
          <a:xfrm>
            <a:off x="685800" y="261938"/>
            <a:ext cx="7772400" cy="863600"/>
          </a:xfrm>
        </p:spPr>
        <p:txBody>
          <a:bodyPr/>
          <a:lstStyle/>
          <a:p>
            <a:pPr eaLnBrk="1" hangingPunct="1">
              <a:defRPr/>
            </a:pPr>
            <a:r>
              <a:rPr lang="en-US" b="0" dirty="0" err="1"/>
              <a:t>FreeState</a:t>
            </a:r>
            <a:r>
              <a:rPr lang="en-US" b="0" dirty="0"/>
              <a:t> 2019 Maize Area (Ha)</a:t>
            </a:r>
          </a:p>
        </p:txBody>
      </p:sp>
      <p:pic>
        <p:nvPicPr>
          <p:cNvPr id="5" name="Picture 4"/>
          <p:cNvPicPr>
            <a:picLocks noChangeAspect="1"/>
          </p:cNvPicPr>
          <p:nvPr/>
        </p:nvPicPr>
        <p:blipFill>
          <a:blip r:embed="rId3" cstate="print"/>
          <a:stretch>
            <a:fillRect/>
          </a:stretch>
        </p:blipFill>
        <p:spPr>
          <a:xfrm>
            <a:off x="934278" y="1188000"/>
            <a:ext cx="1804761" cy="1332000"/>
          </a:xfrm>
          <a:prstGeom prst="rect">
            <a:avLst/>
          </a:prstGeom>
          <a:solidFill>
            <a:schemeClr val="bg1"/>
          </a:solidFill>
          <a:ln w="41275">
            <a:solidFill>
              <a:srgbClr val="C00000"/>
            </a:solidFill>
          </a:ln>
        </p:spPr>
      </p:pic>
    </p:spTree>
    <p:extLst>
      <p:ext uri="{BB962C8B-B14F-4D97-AF65-F5344CB8AC3E}">
        <p14:creationId xmlns:p14="http://schemas.microsoft.com/office/powerpoint/2010/main" val="8202439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0442" y="5482095"/>
            <a:ext cx="184731" cy="3694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0B1AA55-AC0C-4682-8770-B2B62DF30259}"/>
              </a:ext>
            </a:extLst>
          </p:cNvPr>
          <p:cNvPicPr>
            <a:picLocks noChangeAspect="1"/>
          </p:cNvPicPr>
          <p:nvPr/>
        </p:nvPicPr>
        <p:blipFill rotWithShape="1">
          <a:blip r:embed="rId2">
            <a:extLst>
              <a:ext uri="{28A0092B-C50C-407E-A947-70E740481C1C}">
                <a14:useLocalDpi xmlns:a14="http://schemas.microsoft.com/office/drawing/2010/main" val="0"/>
              </a:ext>
            </a:extLst>
          </a:blip>
          <a:srcRect l="3935"/>
          <a:stretch/>
        </p:blipFill>
        <p:spPr>
          <a:xfrm>
            <a:off x="0" y="0"/>
            <a:ext cx="9144000" cy="6858000"/>
          </a:xfrm>
          <a:prstGeom prst="rect">
            <a:avLst/>
          </a:prstGeom>
          <a:noFill/>
          <a:ln>
            <a:noFill/>
          </a:ln>
        </p:spPr>
      </p:pic>
      <p:sp>
        <p:nvSpPr>
          <p:cNvPr id="9" name="Rectangle 4">
            <a:extLst>
              <a:ext uri="{FF2B5EF4-FFF2-40B4-BE49-F238E27FC236}">
                <a16:creationId xmlns:a16="http://schemas.microsoft.com/office/drawing/2014/main" id="{710BEE81-6E1C-4D19-B938-853EA5D90B7C}"/>
              </a:ext>
            </a:extLst>
          </p:cNvPr>
          <p:cNvSpPr/>
          <p:nvPr/>
        </p:nvSpPr>
        <p:spPr>
          <a:xfrm flipH="1">
            <a:off x="1916935" y="0"/>
            <a:ext cx="7227064" cy="6858000"/>
          </a:xfrm>
          <a:custGeom>
            <a:avLst/>
            <a:gdLst>
              <a:gd name="connsiteX0" fmla="*/ 0 w 8339611"/>
              <a:gd name="connsiteY0" fmla="*/ 0 h 1947193"/>
              <a:gd name="connsiteX1" fmla="*/ 8339611 w 8339611"/>
              <a:gd name="connsiteY1" fmla="*/ 0 h 1947193"/>
              <a:gd name="connsiteX2" fmla="*/ 8339611 w 8339611"/>
              <a:gd name="connsiteY2" fmla="*/ 1947193 h 1947193"/>
              <a:gd name="connsiteX3" fmla="*/ 0 w 8339611"/>
              <a:gd name="connsiteY3" fmla="*/ 1947193 h 1947193"/>
              <a:gd name="connsiteX4" fmla="*/ 0 w 8339611"/>
              <a:gd name="connsiteY4" fmla="*/ 0 h 1947193"/>
              <a:gd name="connsiteX0" fmla="*/ 0 w 8339611"/>
              <a:gd name="connsiteY0" fmla="*/ 12700 h 1959893"/>
              <a:gd name="connsiteX1" fmla="*/ 7082311 w 8339611"/>
              <a:gd name="connsiteY1" fmla="*/ 0 h 1959893"/>
              <a:gd name="connsiteX2" fmla="*/ 8339611 w 8339611"/>
              <a:gd name="connsiteY2" fmla="*/ 1959893 h 1959893"/>
              <a:gd name="connsiteX3" fmla="*/ 0 w 8339611"/>
              <a:gd name="connsiteY3" fmla="*/ 1959893 h 1959893"/>
              <a:gd name="connsiteX4" fmla="*/ 0 w 8339611"/>
              <a:gd name="connsiteY4" fmla="*/ 12700 h 1959893"/>
              <a:gd name="connsiteX0" fmla="*/ 38100 w 8339611"/>
              <a:gd name="connsiteY0" fmla="*/ 0 h 4042693"/>
              <a:gd name="connsiteX1" fmla="*/ 7082311 w 8339611"/>
              <a:gd name="connsiteY1" fmla="*/ 20828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6726711 w 8339611"/>
              <a:gd name="connsiteY1" fmla="*/ 18796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8326911 w 8339611"/>
              <a:gd name="connsiteY1" fmla="*/ 23241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52311"/>
              <a:gd name="connsiteY0" fmla="*/ 0 h 6138193"/>
              <a:gd name="connsiteX1" fmla="*/ 8326911 w 8352311"/>
              <a:gd name="connsiteY1" fmla="*/ 2324100 h 6138193"/>
              <a:gd name="connsiteX2" fmla="*/ 8352311 w 8352311"/>
              <a:gd name="connsiteY2" fmla="*/ 6138193 h 6138193"/>
              <a:gd name="connsiteX3" fmla="*/ 0 w 8352311"/>
              <a:gd name="connsiteY3" fmla="*/ 4042693 h 6138193"/>
              <a:gd name="connsiteX4" fmla="*/ 38100 w 8352311"/>
              <a:gd name="connsiteY4" fmla="*/ 0 h 6138193"/>
              <a:gd name="connsiteX0" fmla="*/ 876300 w 9190511"/>
              <a:gd name="connsiteY0" fmla="*/ 0 h 6138193"/>
              <a:gd name="connsiteX1" fmla="*/ 9165111 w 9190511"/>
              <a:gd name="connsiteY1" fmla="*/ 2324100 h 6138193"/>
              <a:gd name="connsiteX2" fmla="*/ 9190511 w 9190511"/>
              <a:gd name="connsiteY2" fmla="*/ 6138193 h 6138193"/>
              <a:gd name="connsiteX3" fmla="*/ 0 w 9190511"/>
              <a:gd name="connsiteY3" fmla="*/ 6125493 h 6138193"/>
              <a:gd name="connsiteX4" fmla="*/ 876300 w 9190511"/>
              <a:gd name="connsiteY4" fmla="*/ 0 h 6138193"/>
              <a:gd name="connsiteX0" fmla="*/ 1257300 w 9190511"/>
              <a:gd name="connsiteY0" fmla="*/ 0 h 4944393"/>
              <a:gd name="connsiteX1" fmla="*/ 9165111 w 9190511"/>
              <a:gd name="connsiteY1" fmla="*/ 1130300 h 4944393"/>
              <a:gd name="connsiteX2" fmla="*/ 9190511 w 9190511"/>
              <a:gd name="connsiteY2" fmla="*/ 4944393 h 4944393"/>
              <a:gd name="connsiteX3" fmla="*/ 0 w 9190511"/>
              <a:gd name="connsiteY3" fmla="*/ 4931693 h 4944393"/>
              <a:gd name="connsiteX4" fmla="*/ 1257300 w 9190511"/>
              <a:gd name="connsiteY4" fmla="*/ 0 h 4944393"/>
              <a:gd name="connsiteX0" fmla="*/ 1257300 w 9191732"/>
              <a:gd name="connsiteY0" fmla="*/ 0 h 4944393"/>
              <a:gd name="connsiteX1" fmla="*/ 9190511 w 9191732"/>
              <a:gd name="connsiteY1" fmla="*/ 3200400 h 4944393"/>
              <a:gd name="connsiteX2" fmla="*/ 9190511 w 9191732"/>
              <a:gd name="connsiteY2" fmla="*/ 4944393 h 4944393"/>
              <a:gd name="connsiteX3" fmla="*/ 0 w 9191732"/>
              <a:gd name="connsiteY3" fmla="*/ 4931693 h 4944393"/>
              <a:gd name="connsiteX4" fmla="*/ 1257300 w 9191732"/>
              <a:gd name="connsiteY4" fmla="*/ 0 h 4944393"/>
              <a:gd name="connsiteX0" fmla="*/ 1257300 w 9203773"/>
              <a:gd name="connsiteY0" fmla="*/ 0 h 4944393"/>
              <a:gd name="connsiteX1" fmla="*/ 9203211 w 9203773"/>
              <a:gd name="connsiteY1" fmla="*/ 2717800 h 4944393"/>
              <a:gd name="connsiteX2" fmla="*/ 9190511 w 9203773"/>
              <a:gd name="connsiteY2" fmla="*/ 4944393 h 4944393"/>
              <a:gd name="connsiteX3" fmla="*/ 0 w 9203773"/>
              <a:gd name="connsiteY3" fmla="*/ 4931693 h 4944393"/>
              <a:gd name="connsiteX4" fmla="*/ 1257300 w 9203773"/>
              <a:gd name="connsiteY4" fmla="*/ 0 h 4944393"/>
              <a:gd name="connsiteX0" fmla="*/ 1257300 w 9203211"/>
              <a:gd name="connsiteY0" fmla="*/ 0 h 4944393"/>
              <a:gd name="connsiteX1" fmla="*/ 9203211 w 9203211"/>
              <a:gd name="connsiteY1" fmla="*/ 2717800 h 4944393"/>
              <a:gd name="connsiteX2" fmla="*/ 9190511 w 9203211"/>
              <a:gd name="connsiteY2" fmla="*/ 4944393 h 4944393"/>
              <a:gd name="connsiteX3" fmla="*/ 0 w 9203211"/>
              <a:gd name="connsiteY3" fmla="*/ 4931693 h 4944393"/>
              <a:gd name="connsiteX4" fmla="*/ 1257300 w 9203211"/>
              <a:gd name="connsiteY4" fmla="*/ 0 h 4944393"/>
              <a:gd name="connsiteX0" fmla="*/ 1257300 w 9203211"/>
              <a:gd name="connsiteY0" fmla="*/ 0 h 4944393"/>
              <a:gd name="connsiteX1" fmla="*/ 8746009 w 9203211"/>
              <a:gd name="connsiteY1" fmla="*/ 255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327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20009 w 9203211"/>
              <a:gd name="connsiteY1" fmla="*/ 2961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8946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638300 w 9203211"/>
              <a:gd name="connsiteY0" fmla="*/ 0 h 4969793"/>
              <a:gd name="connsiteX1" fmla="*/ 3894609 w 9203211"/>
              <a:gd name="connsiteY1" fmla="*/ 42193 h 4969793"/>
              <a:gd name="connsiteX2" fmla="*/ 9203211 w 9203211"/>
              <a:gd name="connsiteY2" fmla="*/ 2743200 h 4969793"/>
              <a:gd name="connsiteX3" fmla="*/ 9190511 w 9203211"/>
              <a:gd name="connsiteY3" fmla="*/ 4969793 h 4969793"/>
              <a:gd name="connsiteX4" fmla="*/ 0 w 9203211"/>
              <a:gd name="connsiteY4" fmla="*/ 4957093 h 4969793"/>
              <a:gd name="connsiteX5" fmla="*/ 1638300 w 9203211"/>
              <a:gd name="connsiteY5" fmla="*/ 0 h 49697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82930"/>
              <a:gd name="connsiteX1" fmla="*/ 3894609 w 9203211"/>
              <a:gd name="connsiteY1" fmla="*/ 42193 h 4982930"/>
              <a:gd name="connsiteX2" fmla="*/ 9203211 w 9203211"/>
              <a:gd name="connsiteY2" fmla="*/ 2743200 h 4982930"/>
              <a:gd name="connsiteX3" fmla="*/ 7006111 w 9203211"/>
              <a:gd name="connsiteY3" fmla="*/ 4982493 h 4982930"/>
              <a:gd name="connsiteX4" fmla="*/ 0 w 9203211"/>
              <a:gd name="connsiteY4" fmla="*/ 4957093 h 4982930"/>
              <a:gd name="connsiteX5" fmla="*/ 1638300 w 9203211"/>
              <a:gd name="connsiteY5" fmla="*/ 0 h 4982930"/>
              <a:gd name="connsiteX0" fmla="*/ 1638300 w 9203211"/>
              <a:gd name="connsiteY0" fmla="*/ 0 h 4957093"/>
              <a:gd name="connsiteX1" fmla="*/ 3894609 w 9203211"/>
              <a:gd name="connsiteY1" fmla="*/ 42193 h 4957093"/>
              <a:gd name="connsiteX2" fmla="*/ 9203211 w 9203211"/>
              <a:gd name="connsiteY2" fmla="*/ 2743200 h 4957093"/>
              <a:gd name="connsiteX3" fmla="*/ 9190511 w 9203211"/>
              <a:gd name="connsiteY3" fmla="*/ 4944393 h 4957093"/>
              <a:gd name="connsiteX4" fmla="*/ 0 w 9203211"/>
              <a:gd name="connsiteY4" fmla="*/ 4957093 h 4957093"/>
              <a:gd name="connsiteX5" fmla="*/ 1638300 w 9203211"/>
              <a:gd name="connsiteY5" fmla="*/ 0 h 4957093"/>
              <a:gd name="connsiteX0" fmla="*/ 1638300 w 9203211"/>
              <a:gd name="connsiteY0" fmla="*/ 1189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638300 w 9203211"/>
              <a:gd name="connsiteY5" fmla="*/ 1189707 h 6146800"/>
              <a:gd name="connsiteX0" fmla="*/ 12700 w 9203211"/>
              <a:gd name="connsiteY0" fmla="*/ 46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2700 w 9203211"/>
              <a:gd name="connsiteY5" fmla="*/ 46707 h 6146800"/>
              <a:gd name="connsiteX0" fmla="*/ 12700 w 9190647"/>
              <a:gd name="connsiteY0" fmla="*/ 46707 h 6146800"/>
              <a:gd name="connsiteX1" fmla="*/ 4339109 w 9190647"/>
              <a:gd name="connsiteY1" fmla="*/ 0 h 6146800"/>
              <a:gd name="connsiteX2" fmla="*/ 6777511 w 9190647"/>
              <a:gd name="connsiteY2" fmla="*/ 5431507 h 6146800"/>
              <a:gd name="connsiteX3" fmla="*/ 9190511 w 9190647"/>
              <a:gd name="connsiteY3" fmla="*/ 6134100 h 6146800"/>
              <a:gd name="connsiteX4" fmla="*/ 0 w 9190647"/>
              <a:gd name="connsiteY4" fmla="*/ 6146800 h 6146800"/>
              <a:gd name="connsiteX5" fmla="*/ 12700 w 9190647"/>
              <a:gd name="connsiteY5" fmla="*/ 46707 h 6146800"/>
              <a:gd name="connsiteX0" fmla="*/ 12700 w 6777511"/>
              <a:gd name="connsiteY0" fmla="*/ 46707 h 6160764"/>
              <a:gd name="connsiteX1" fmla="*/ 4339109 w 6777511"/>
              <a:gd name="connsiteY1" fmla="*/ 0 h 6160764"/>
              <a:gd name="connsiteX2" fmla="*/ 6777511 w 6777511"/>
              <a:gd name="connsiteY2" fmla="*/ 5431507 h 6160764"/>
              <a:gd name="connsiteX3" fmla="*/ 6447311 w 6777511"/>
              <a:gd name="connsiteY3" fmla="*/ 6159500 h 6160764"/>
              <a:gd name="connsiteX4" fmla="*/ 0 w 6777511"/>
              <a:gd name="connsiteY4" fmla="*/ 6146800 h 6160764"/>
              <a:gd name="connsiteX5" fmla="*/ 12700 w 6777511"/>
              <a:gd name="connsiteY5" fmla="*/ 46707 h 6160764"/>
              <a:gd name="connsiteX0" fmla="*/ 12700 w 7196611"/>
              <a:gd name="connsiteY0" fmla="*/ 46707 h 6175539"/>
              <a:gd name="connsiteX1" fmla="*/ 4339109 w 7196611"/>
              <a:gd name="connsiteY1" fmla="*/ 0 h 6175539"/>
              <a:gd name="connsiteX2" fmla="*/ 7196611 w 7196611"/>
              <a:gd name="connsiteY2" fmla="*/ 6168107 h 6175539"/>
              <a:gd name="connsiteX3" fmla="*/ 6447311 w 7196611"/>
              <a:gd name="connsiteY3" fmla="*/ 6159500 h 6175539"/>
              <a:gd name="connsiteX4" fmla="*/ 0 w 7196611"/>
              <a:gd name="connsiteY4" fmla="*/ 6146800 h 6175539"/>
              <a:gd name="connsiteX5" fmla="*/ 12700 w 7196611"/>
              <a:gd name="connsiteY5" fmla="*/ 46707 h 6175539"/>
              <a:gd name="connsiteX0" fmla="*/ 12700 w 6447311"/>
              <a:gd name="connsiteY0" fmla="*/ 46707 h 6159500"/>
              <a:gd name="connsiteX1" fmla="*/ 4339109 w 6447311"/>
              <a:gd name="connsiteY1" fmla="*/ 0 h 6159500"/>
              <a:gd name="connsiteX2" fmla="*/ 6447311 w 6447311"/>
              <a:gd name="connsiteY2" fmla="*/ 6159500 h 6159500"/>
              <a:gd name="connsiteX3" fmla="*/ 0 w 6447311"/>
              <a:gd name="connsiteY3" fmla="*/ 6146800 h 6159500"/>
              <a:gd name="connsiteX4" fmla="*/ 12700 w 6447311"/>
              <a:gd name="connsiteY4" fmla="*/ 46707 h 6159500"/>
              <a:gd name="connsiteX0" fmla="*/ 12700 w 7412511"/>
              <a:gd name="connsiteY0" fmla="*/ 46707 h 6159500"/>
              <a:gd name="connsiteX1" fmla="*/ 4339109 w 7412511"/>
              <a:gd name="connsiteY1" fmla="*/ 0 h 6159500"/>
              <a:gd name="connsiteX2" fmla="*/ 7412511 w 7412511"/>
              <a:gd name="connsiteY2" fmla="*/ 6159500 h 6159500"/>
              <a:gd name="connsiteX3" fmla="*/ 0 w 7412511"/>
              <a:gd name="connsiteY3" fmla="*/ 6146800 h 6159500"/>
              <a:gd name="connsiteX4" fmla="*/ 12700 w 7412511"/>
              <a:gd name="connsiteY4" fmla="*/ 46707 h 61595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8034811"/>
              <a:gd name="connsiteY0" fmla="*/ 21307 h 6121400"/>
              <a:gd name="connsiteX1" fmla="*/ 3196109 w 8034811"/>
              <a:gd name="connsiteY1" fmla="*/ 0 h 6121400"/>
              <a:gd name="connsiteX2" fmla="*/ 8034811 w 8034811"/>
              <a:gd name="connsiteY2" fmla="*/ 6121400 h 6121400"/>
              <a:gd name="connsiteX3" fmla="*/ 0 w 8034811"/>
              <a:gd name="connsiteY3" fmla="*/ 6121400 h 6121400"/>
              <a:gd name="connsiteX4" fmla="*/ 12700 w 8034811"/>
              <a:gd name="connsiteY4" fmla="*/ 21307 h 6121400"/>
              <a:gd name="connsiteX0" fmla="*/ 12700 w 8034811"/>
              <a:gd name="connsiteY0" fmla="*/ 8607 h 6108700"/>
              <a:gd name="connsiteX1" fmla="*/ 4720109 w 8034811"/>
              <a:gd name="connsiteY1" fmla="*/ 0 h 6108700"/>
              <a:gd name="connsiteX2" fmla="*/ 8034811 w 8034811"/>
              <a:gd name="connsiteY2" fmla="*/ 6108700 h 6108700"/>
              <a:gd name="connsiteX3" fmla="*/ 0 w 8034811"/>
              <a:gd name="connsiteY3" fmla="*/ 6108700 h 6108700"/>
              <a:gd name="connsiteX4" fmla="*/ 12700 w 8034811"/>
              <a:gd name="connsiteY4" fmla="*/ 8607 h 610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4811" h="6108700">
                <a:moveTo>
                  <a:pt x="12700" y="8607"/>
                </a:moveTo>
                <a:lnTo>
                  <a:pt x="4720109" y="0"/>
                </a:lnTo>
                <a:lnTo>
                  <a:pt x="8034811" y="6108700"/>
                </a:lnTo>
                <a:lnTo>
                  <a:pt x="0" y="6108700"/>
                </a:lnTo>
                <a:cubicBezTo>
                  <a:pt x="4233" y="4075336"/>
                  <a:pt x="8467" y="2041971"/>
                  <a:pt x="12700" y="8607"/>
                </a:cubicBezTo>
                <a:close/>
              </a:path>
            </a:pathLst>
          </a:custGeom>
          <a:solidFill>
            <a:schemeClr val="tx1">
              <a:lumMod val="95000"/>
              <a:lumOff val="5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4"/>
          <p:cNvSpPr txBox="1">
            <a:spLocks noChangeArrowheads="1"/>
          </p:cNvSpPr>
          <p:nvPr/>
        </p:nvSpPr>
        <p:spPr bwMode="auto">
          <a:xfrm>
            <a:off x="1423278" y="3048224"/>
            <a:ext cx="7720722" cy="307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algn="r" defTabSz="457200" rtl="0" eaLnBrk="1" fontAlgn="auto" latinLnBrk="0" hangingPunct="1">
              <a:lnSpc>
                <a:spcPct val="110000"/>
              </a:lnSpc>
              <a:spcBef>
                <a:spcPts val="0"/>
              </a:spcBef>
              <a:spcAft>
                <a:spcPts val="0"/>
              </a:spcAft>
              <a:buClrTx/>
              <a:buSzTx/>
              <a:buFontTx/>
              <a:buNone/>
              <a:tabLst/>
              <a:defRPr/>
            </a:pPr>
            <a:r>
              <a:rPr lang="en-US" sz="4800" b="1" dirty="0">
                <a:solidFill>
                  <a:schemeClr val="bg1"/>
                </a:solidFill>
                <a:latin typeface="Arial" panose="020B0604020202020204" pitchFamily="34" charset="0"/>
                <a:cs typeface="Arial" panose="020B0604020202020204" pitchFamily="34" charset="0"/>
              </a:rPr>
              <a:t>Precision Farming:</a:t>
            </a:r>
          </a:p>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Crop</a:t>
            </a:r>
            <a:r>
              <a:rPr kumimoji="0" lang="en-US" sz="48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 Monitoring</a:t>
            </a:r>
          </a:p>
          <a:p>
            <a:pPr marL="0" marR="0" lvl="0" indent="0" algn="r" defTabSz="457200" rtl="0" eaLnBrk="1" fontAlgn="auto" latinLnBrk="0" hangingPunct="1">
              <a:lnSpc>
                <a:spcPct val="110000"/>
              </a:lnSpc>
              <a:spcBef>
                <a:spcPts val="0"/>
              </a:spcBef>
              <a:spcAft>
                <a:spcPts val="0"/>
              </a:spcAft>
              <a:buClrTx/>
              <a:buSzTx/>
              <a:buFontTx/>
              <a:buNone/>
              <a:tabLst/>
              <a:defRPr/>
            </a:pPr>
            <a:endParaRPr kumimoji="0" lang="en-US" sz="48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10000"/>
              </a:lnSpc>
              <a:spcBef>
                <a:spcPts val="0"/>
              </a:spcBef>
              <a:spcAft>
                <a:spcPts val="0"/>
              </a:spcAft>
              <a:buClrTx/>
              <a:buSzTx/>
              <a:buFontTx/>
              <a:buNone/>
              <a:tabLst/>
              <a:defRPr/>
            </a:pPr>
            <a:r>
              <a:rPr lang="en-US" sz="3200" b="1" baseline="0" dirty="0">
                <a:solidFill>
                  <a:schemeClr val="bg1"/>
                </a:solidFill>
                <a:latin typeface="Arial" panose="020B0604020202020204" pitchFamily="34" charset="0"/>
                <a:cs typeface="Arial" panose="020B0604020202020204" pitchFamily="34" charset="0"/>
              </a:rPr>
              <a:t>Field Level</a:t>
            </a:r>
            <a:r>
              <a:rPr lang="en-US" sz="3200" b="1" dirty="0">
                <a:solidFill>
                  <a:schemeClr val="bg1"/>
                </a:solidFill>
                <a:latin typeface="Arial" panose="020B0604020202020204" pitchFamily="34" charset="0"/>
                <a:cs typeface="Arial" panose="020B0604020202020204" pitchFamily="34" charset="0"/>
              </a:rPr>
              <a:t> Crop Indicators</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77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2005013" y="184150"/>
            <a:ext cx="399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r>
              <a:rPr lang="en-ZA" altLang="en-US" sz="3200" b="1">
                <a:solidFill>
                  <a:srgbClr val="EAEAEA"/>
                </a:solidFill>
              </a:rPr>
              <a:t>CROP INDICATORS</a:t>
            </a:r>
          </a:p>
        </p:txBody>
      </p:sp>
      <p:sp>
        <p:nvSpPr>
          <p:cNvPr id="34" name="Rectangle 3">
            <a:extLst>
              <a:ext uri="{FF2B5EF4-FFF2-40B4-BE49-F238E27FC236}">
                <a16:creationId xmlns:a16="http://schemas.microsoft.com/office/drawing/2014/main" id="{65C61F75-B35F-4F03-A719-335704BD0F53}"/>
              </a:ext>
            </a:extLst>
          </p:cNvPr>
          <p:cNvSpPr txBox="1">
            <a:spLocks noChangeArrowheads="1"/>
          </p:cNvSpPr>
          <p:nvPr/>
        </p:nvSpPr>
        <p:spPr bwMode="auto">
          <a:xfrm>
            <a:off x="280988" y="1055688"/>
            <a:ext cx="8521700" cy="4259262"/>
          </a:xfrm>
          <a:prstGeom prst="rect">
            <a:avLst/>
          </a:prstGeom>
          <a:ln>
            <a:miter lim="800000"/>
            <a:headEnd/>
            <a:tailEnd/>
          </a:ln>
        </p:spPr>
        <p:txBody>
          <a:bodyPr lIns="68580" tIns="34290" rIns="68580" bIns="34290"/>
          <a:lstStyle/>
          <a:p>
            <a:pPr marL="742950" lvl="1" indent="-285750" defTabSz="685800">
              <a:spcBef>
                <a:spcPts val="400"/>
              </a:spcBef>
              <a:buFontTx/>
              <a:buChar char="–"/>
              <a:defRPr/>
            </a:pPr>
            <a:r>
              <a:rPr lang="en-ZA" sz="2800" dirty="0">
                <a:latin typeface="Calibri" pitchFamily="34" charset="0"/>
                <a:cs typeface="Calibri" pitchFamily="34" charset="0"/>
              </a:rPr>
              <a:t>Crop Indicators Approach &amp; Goal</a:t>
            </a:r>
          </a:p>
          <a:p>
            <a:pPr marL="972000" lvl="2" indent="-285750" defTabSz="685800">
              <a:lnSpc>
                <a:spcPct val="150000"/>
              </a:lnSpc>
              <a:spcBef>
                <a:spcPts val="400"/>
              </a:spcBef>
              <a:buFontTx/>
              <a:buChar char="–"/>
              <a:defRPr/>
            </a:pPr>
            <a:r>
              <a:rPr lang="en-ZA" sz="2100" kern="0" dirty="0">
                <a:latin typeface="Calibri" pitchFamily="34" charset="0"/>
                <a:cs typeface="Calibri" pitchFamily="34" charset="0"/>
              </a:rPr>
              <a:t>Early warning for “bad patches”: identify within field variability</a:t>
            </a:r>
          </a:p>
          <a:p>
            <a:pPr marL="972000" lvl="2" indent="-285750" defTabSz="685800">
              <a:lnSpc>
                <a:spcPct val="150000"/>
              </a:lnSpc>
              <a:spcBef>
                <a:spcPts val="400"/>
              </a:spcBef>
              <a:buFontTx/>
              <a:buChar char="–"/>
              <a:defRPr/>
            </a:pPr>
            <a:r>
              <a:rPr lang="en-ZA" sz="2100" kern="0" dirty="0">
                <a:latin typeface="Calibri" pitchFamily="34" charset="0"/>
                <a:cs typeface="Calibri" pitchFamily="34" charset="0"/>
              </a:rPr>
              <a:t>Colour ramp for each field individually: red (low) to green (high)</a:t>
            </a:r>
          </a:p>
          <a:p>
            <a:pPr marL="972000" lvl="2" indent="-285750" defTabSz="685800">
              <a:lnSpc>
                <a:spcPct val="150000"/>
              </a:lnSpc>
              <a:spcBef>
                <a:spcPts val="400"/>
              </a:spcBef>
              <a:buFontTx/>
              <a:buChar char="–"/>
              <a:defRPr/>
            </a:pPr>
            <a:endParaRPr lang="en-ZA" sz="2100" kern="0" dirty="0">
              <a:latin typeface="Calibri" pitchFamily="34" charset="0"/>
              <a:cs typeface="Calibri" pitchFamily="34" charset="0"/>
            </a:endParaRPr>
          </a:p>
          <a:p>
            <a:pPr marL="742950" lvl="1" indent="-285750" defTabSz="685800" fontAlgn="auto">
              <a:spcBef>
                <a:spcPts val="800"/>
              </a:spcBef>
              <a:spcAft>
                <a:spcPts val="0"/>
              </a:spcAft>
              <a:buFontTx/>
              <a:buChar char="–"/>
              <a:defRPr/>
            </a:pPr>
            <a:r>
              <a:rPr lang="en-ZA" sz="2800" dirty="0">
                <a:latin typeface="Calibri" pitchFamily="34" charset="0"/>
                <a:cs typeface="Calibri" pitchFamily="34" charset="0"/>
              </a:rPr>
              <a:t>Information support: assessment or management:</a:t>
            </a:r>
          </a:p>
          <a:p>
            <a:pPr marL="972000" lvl="2" indent="-285750" defTabSz="685800">
              <a:spcBef>
                <a:spcPts val="400"/>
              </a:spcBef>
              <a:buFontTx/>
              <a:buChar char="–"/>
              <a:defRPr/>
            </a:pPr>
            <a:r>
              <a:rPr lang="en-ZA" sz="2100" kern="0" dirty="0">
                <a:latin typeface="Calibri" pitchFamily="34" charset="0"/>
                <a:cs typeface="Calibri" pitchFamily="34" charset="0"/>
              </a:rPr>
              <a:t>Crop stress can be caused by many factors……</a:t>
            </a:r>
          </a:p>
          <a:p>
            <a:pPr marL="972000" lvl="2" indent="-285750" defTabSz="685800">
              <a:spcBef>
                <a:spcPts val="400"/>
              </a:spcBef>
              <a:buFontTx/>
              <a:buChar char="–"/>
              <a:defRPr/>
            </a:pPr>
            <a:r>
              <a:rPr lang="en-ZA" sz="2100" kern="0" dirty="0">
                <a:latin typeface="Calibri" pitchFamily="34" charset="0"/>
                <a:cs typeface="Calibri" pitchFamily="34" charset="0"/>
              </a:rPr>
              <a:t>Assessor, Agronomist &amp; Soil Scientist</a:t>
            </a:r>
          </a:p>
          <a:p>
            <a:pPr marL="742950" lvl="1" indent="-285750" defTabSz="685800" fontAlgn="auto">
              <a:spcBef>
                <a:spcPts val="800"/>
              </a:spcBef>
              <a:spcAft>
                <a:spcPts val="0"/>
              </a:spcAft>
              <a:buFontTx/>
              <a:buChar char="–"/>
              <a:defRPr/>
            </a:pPr>
            <a:r>
              <a:rPr lang="en-ZA" sz="2800" dirty="0">
                <a:latin typeface="Calibri" pitchFamily="34" charset="0"/>
                <a:cs typeface="Calibri" pitchFamily="34" charset="0"/>
              </a:rPr>
              <a:t>Delivery Format:</a:t>
            </a:r>
          </a:p>
          <a:p>
            <a:pPr marL="972000" lvl="2" indent="-285750" defTabSz="685800">
              <a:spcBef>
                <a:spcPts val="400"/>
              </a:spcBef>
              <a:buFontTx/>
              <a:buChar char="–"/>
              <a:defRPr/>
            </a:pPr>
            <a:r>
              <a:rPr lang="en-ZA" sz="2100" kern="0" dirty="0">
                <a:latin typeface="Calibri" pitchFamily="34" charset="0"/>
                <a:cs typeface="Calibri" pitchFamily="34" charset="0"/>
              </a:rPr>
              <a:t>Pdf report or Client API</a:t>
            </a:r>
          </a:p>
          <a:p>
            <a:pPr marL="742950" lvl="1" indent="-285750" defTabSz="685800" fontAlgn="auto">
              <a:spcBef>
                <a:spcPts val="800"/>
              </a:spcBef>
              <a:spcAft>
                <a:spcPts val="0"/>
              </a:spcAft>
              <a:buFontTx/>
              <a:buChar char="–"/>
              <a:defRPr/>
            </a:pPr>
            <a:r>
              <a:rPr lang="en-ZA" sz="2800" dirty="0">
                <a:latin typeface="Calibri" pitchFamily="34" charset="0"/>
                <a:cs typeface="Calibri" pitchFamily="34" charset="0"/>
              </a:rPr>
              <a:t>Delivery Interval</a:t>
            </a:r>
          </a:p>
          <a:p>
            <a:pPr marL="972000" lvl="2" indent="-285750" defTabSz="685800">
              <a:spcBef>
                <a:spcPts val="0"/>
              </a:spcBef>
              <a:buFontTx/>
              <a:buChar char="–"/>
              <a:defRPr/>
            </a:pPr>
            <a:r>
              <a:rPr lang="en-ZA" sz="2100" kern="0" dirty="0">
                <a:latin typeface="Calibri" pitchFamily="34" charset="0"/>
                <a:cs typeface="Calibri" pitchFamily="34" charset="0"/>
              </a:rPr>
              <a:t>Every 15 days based on cloud free satellite imagery</a:t>
            </a:r>
            <a:endParaRPr lang="en-US" sz="2800" dirty="0">
              <a:latin typeface="Calibri" pitchFamily="34" charset="0"/>
              <a:cs typeface="Calibri" pitchFamily="34"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1" b="9744"/>
          <a:stretch/>
        </p:blipFill>
        <p:spPr>
          <a:xfrm>
            <a:off x="2578984" y="2704564"/>
            <a:ext cx="3058666" cy="253381"/>
          </a:xfrm>
          <a:prstGeom prst="rect">
            <a:avLst/>
          </a:prstGeom>
          <a:ln w="38100">
            <a:solidFill>
              <a:schemeClr val="accent1"/>
            </a:solidFill>
          </a:ln>
        </p:spPr>
      </p:pic>
      <p:sp>
        <p:nvSpPr>
          <p:cNvPr id="6" name="Rectangle 9"/>
          <p:cNvSpPr>
            <a:spLocks noChangeArrowheads="1"/>
          </p:cNvSpPr>
          <p:nvPr/>
        </p:nvSpPr>
        <p:spPr bwMode="auto">
          <a:xfrm>
            <a:off x="5712299" y="2692753"/>
            <a:ext cx="656875" cy="276999"/>
          </a:xfrm>
          <a:prstGeom prst="rect">
            <a:avLst/>
          </a:prstGeom>
          <a:solidFill>
            <a:srgbClr val="FFFF00"/>
          </a:solidFill>
          <a:ln w="38100">
            <a:solidFill>
              <a:schemeClr val="accent1"/>
            </a:solidFill>
            <a:miter lim="800000"/>
            <a:headEnd/>
            <a:tailEnd/>
          </a:ln>
          <a:effectLst/>
        </p:spPr>
        <p:txBody>
          <a:bodyPr wrap="square" anchor="ctr">
            <a:spAutoFit/>
          </a:bodyPr>
          <a:lstStyle/>
          <a:p>
            <a:pPr algn="ctr" eaLnBrk="0" hangingPunct="0"/>
            <a:r>
              <a:rPr lang="en-US" sz="1200" dirty="0">
                <a:cs typeface="Times New Roman" pitchFamily="18" charset="0"/>
              </a:rPr>
              <a:t>High</a:t>
            </a:r>
            <a:endParaRPr lang="en-US" sz="1400" dirty="0"/>
          </a:p>
        </p:txBody>
      </p:sp>
      <p:sp>
        <p:nvSpPr>
          <p:cNvPr id="7" name="Rectangle 9"/>
          <p:cNvSpPr>
            <a:spLocks noChangeArrowheads="1"/>
          </p:cNvSpPr>
          <p:nvPr/>
        </p:nvSpPr>
        <p:spPr bwMode="auto">
          <a:xfrm>
            <a:off x="1832630" y="2692753"/>
            <a:ext cx="656875" cy="276999"/>
          </a:xfrm>
          <a:prstGeom prst="rect">
            <a:avLst/>
          </a:prstGeom>
          <a:solidFill>
            <a:srgbClr val="FFFF00"/>
          </a:solidFill>
          <a:ln w="38100">
            <a:solidFill>
              <a:schemeClr val="accent1"/>
            </a:solidFill>
            <a:miter lim="800000"/>
            <a:headEnd/>
            <a:tailEnd/>
          </a:ln>
          <a:effectLst/>
        </p:spPr>
        <p:txBody>
          <a:bodyPr wrap="square" anchor="ctr">
            <a:spAutoFit/>
          </a:bodyPr>
          <a:lstStyle/>
          <a:p>
            <a:pPr algn="ctr" eaLnBrk="0" hangingPunct="0"/>
            <a:r>
              <a:rPr lang="en-US" sz="1200" dirty="0">
                <a:cs typeface="Times New Roman" pitchFamily="18" charset="0"/>
              </a:rPr>
              <a:t>Low</a:t>
            </a:r>
            <a:endParaRPr lang="en-US" sz="1400" dirty="0"/>
          </a:p>
        </p:txBody>
      </p:sp>
    </p:spTree>
    <p:extLst>
      <p:ext uri="{BB962C8B-B14F-4D97-AF65-F5344CB8AC3E}">
        <p14:creationId xmlns:p14="http://schemas.microsoft.com/office/powerpoint/2010/main" val="17473652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2005013" y="184150"/>
            <a:ext cx="399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r>
              <a:rPr lang="en-ZA" altLang="en-US" sz="3200" b="1">
                <a:solidFill>
                  <a:srgbClr val="EAEAEA"/>
                </a:solidFill>
              </a:rPr>
              <a:t>CROP INDICATORS</a:t>
            </a:r>
          </a:p>
        </p:txBody>
      </p:sp>
      <p:sp>
        <p:nvSpPr>
          <p:cNvPr id="34" name="Rectangle 3">
            <a:extLst>
              <a:ext uri="{FF2B5EF4-FFF2-40B4-BE49-F238E27FC236}">
                <a16:creationId xmlns:a16="http://schemas.microsoft.com/office/drawing/2014/main" id="{52C835EF-5603-4A11-8C4D-A3A2584D9A84}"/>
              </a:ext>
            </a:extLst>
          </p:cNvPr>
          <p:cNvSpPr txBox="1">
            <a:spLocks noChangeArrowheads="1"/>
          </p:cNvSpPr>
          <p:nvPr/>
        </p:nvSpPr>
        <p:spPr bwMode="auto">
          <a:xfrm>
            <a:off x="270975" y="1140098"/>
            <a:ext cx="8522829" cy="5124515"/>
          </a:xfrm>
          <a:prstGeom prst="rect">
            <a:avLst/>
          </a:prstGeom>
          <a:ln>
            <a:miter lim="800000"/>
            <a:headEnd/>
            <a:tailEnd/>
          </a:ln>
        </p:spPr>
        <p:txBody>
          <a:bodyPr lIns="68580" tIns="34290" rIns="68580" bIns="34290"/>
          <a:lstStyle/>
          <a:p>
            <a:pPr marL="742950" lvl="1" indent="-285750" defTabSz="685800">
              <a:spcBef>
                <a:spcPct val="20000"/>
              </a:spcBef>
              <a:buFontTx/>
              <a:buChar char="–"/>
              <a:defRPr/>
            </a:pPr>
            <a:r>
              <a:rPr lang="en-ZA" sz="2800" dirty="0">
                <a:latin typeface="Calibri" pitchFamily="34" charset="0"/>
                <a:cs typeface="Calibri" pitchFamily="34" charset="0"/>
              </a:rPr>
              <a:t>Generate 5 x Crop Indicators from Satellite Imagery</a:t>
            </a:r>
          </a:p>
          <a:p>
            <a:pPr marL="972000" lvl="2" indent="-285750" defTabSz="685800">
              <a:lnSpc>
                <a:spcPct val="150000"/>
              </a:lnSpc>
              <a:spcBef>
                <a:spcPts val="0"/>
              </a:spcBef>
              <a:buFontTx/>
              <a:buChar char="–"/>
              <a:defRPr/>
            </a:pPr>
            <a:r>
              <a:rPr lang="en-ZA" sz="2100" kern="0" dirty="0">
                <a:latin typeface="Calibri" pitchFamily="34" charset="0"/>
                <a:cs typeface="Calibri" pitchFamily="34" charset="0"/>
              </a:rPr>
              <a:t>Why not only NDVI..?</a:t>
            </a:r>
          </a:p>
          <a:p>
            <a:pPr marL="972000" lvl="2" indent="-285750" defTabSz="685800">
              <a:lnSpc>
                <a:spcPct val="150000"/>
              </a:lnSpc>
              <a:spcBef>
                <a:spcPts val="0"/>
              </a:spcBef>
              <a:buFontTx/>
              <a:buChar char="–"/>
              <a:defRPr/>
            </a:pPr>
            <a:r>
              <a:rPr lang="en-ZA" sz="2100" kern="0" dirty="0">
                <a:latin typeface="Calibri" pitchFamily="34" charset="0"/>
                <a:cs typeface="Calibri" pitchFamily="34" charset="0"/>
              </a:rPr>
              <a:t>Many </a:t>
            </a:r>
            <a:r>
              <a:rPr lang="en-ZA" sz="2100" kern="0" dirty="0" err="1">
                <a:latin typeface="Calibri" pitchFamily="34" charset="0"/>
                <a:cs typeface="Calibri" pitchFamily="34" charset="0"/>
              </a:rPr>
              <a:t>phenological</a:t>
            </a:r>
            <a:r>
              <a:rPr lang="en-ZA" sz="2100" kern="0" dirty="0">
                <a:latin typeface="Calibri" pitchFamily="34" charset="0"/>
                <a:cs typeface="Calibri" pitchFamily="34" charset="0"/>
              </a:rPr>
              <a:t> processes within a crop / plant</a:t>
            </a:r>
          </a:p>
          <a:p>
            <a:pPr marL="972000" lvl="2" indent="-285750" defTabSz="685800">
              <a:lnSpc>
                <a:spcPct val="150000"/>
              </a:lnSpc>
              <a:spcBef>
                <a:spcPts val="0"/>
              </a:spcBef>
              <a:buFontTx/>
              <a:buChar char="–"/>
              <a:defRPr/>
            </a:pPr>
            <a:r>
              <a:rPr lang="en-ZA" sz="2100" kern="0" dirty="0">
                <a:latin typeface="Calibri" pitchFamily="34" charset="0"/>
                <a:cs typeface="Calibri" pitchFamily="34" charset="0"/>
              </a:rPr>
              <a:t>Each crop indicator measures different </a:t>
            </a:r>
            <a:r>
              <a:rPr lang="en-ZA" sz="2100" kern="0" dirty="0" err="1">
                <a:latin typeface="Calibri" pitchFamily="34" charset="0"/>
                <a:cs typeface="Calibri" pitchFamily="34" charset="0"/>
              </a:rPr>
              <a:t>phenological</a:t>
            </a:r>
            <a:r>
              <a:rPr lang="en-ZA" sz="2100" kern="0" dirty="0">
                <a:latin typeface="Calibri" pitchFamily="34" charset="0"/>
                <a:cs typeface="Calibri" pitchFamily="34" charset="0"/>
              </a:rPr>
              <a:t> processes </a:t>
            </a:r>
            <a:endParaRPr lang="en-ZA" sz="2800" dirty="0">
              <a:latin typeface="Calibri" pitchFamily="34" charset="0"/>
              <a:cs typeface="Calibri" pitchFamily="34" charset="0"/>
            </a:endParaRPr>
          </a:p>
          <a:p>
            <a:pPr marL="1558350" lvl="3" indent="-342900" defTabSz="685800">
              <a:spcBef>
                <a:spcPts val="600"/>
              </a:spcBef>
              <a:buFont typeface="Wingdings" panose="05000000000000000000" pitchFamily="2" charset="2"/>
              <a:buChar char="v"/>
              <a:defRPr/>
            </a:pPr>
            <a:r>
              <a:rPr lang="en-US" sz="2100" kern="0" dirty="0">
                <a:latin typeface="Calibri" pitchFamily="34" charset="0"/>
                <a:cs typeface="Calibri" pitchFamily="34" charset="0"/>
              </a:rPr>
              <a:t>Plant </a:t>
            </a:r>
            <a:r>
              <a:rPr lang="en-US" sz="2100" kern="0" dirty="0" err="1">
                <a:latin typeface="Calibri" pitchFamily="34" charset="0"/>
                <a:cs typeface="Calibri" pitchFamily="34" charset="0"/>
              </a:rPr>
              <a:t>Vigour</a:t>
            </a:r>
            <a:r>
              <a:rPr lang="en-US" sz="2100" kern="0" dirty="0">
                <a:latin typeface="Calibri" pitchFamily="34" charset="0"/>
                <a:cs typeface="Calibri" pitchFamily="34" charset="0"/>
              </a:rPr>
              <a:t> (</a:t>
            </a:r>
            <a:r>
              <a:rPr lang="en-US" sz="2100" kern="0" dirty="0" err="1">
                <a:latin typeface="Calibri" pitchFamily="34" charset="0"/>
                <a:cs typeface="Calibri" pitchFamily="34" charset="0"/>
              </a:rPr>
              <a:t>Ndvi</a:t>
            </a:r>
            <a:r>
              <a:rPr lang="en-US" sz="2100" kern="0" dirty="0">
                <a:latin typeface="Calibri" pitchFamily="34" charset="0"/>
                <a:cs typeface="Calibri" pitchFamily="34" charset="0"/>
              </a:rPr>
              <a:t>)</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General Plant Health</a:t>
            </a:r>
          </a:p>
          <a:p>
            <a:pPr marL="1558350" lvl="3" indent="-342900" defTabSz="685800">
              <a:spcBef>
                <a:spcPts val="600"/>
              </a:spcBef>
              <a:buFont typeface="Wingdings" panose="05000000000000000000" pitchFamily="2" charset="2"/>
              <a:buChar char="v"/>
              <a:defRPr/>
            </a:pPr>
            <a:r>
              <a:rPr lang="en-US" sz="2100" kern="0" dirty="0">
                <a:latin typeface="Calibri" pitchFamily="34" charset="0"/>
                <a:cs typeface="Calibri" pitchFamily="34" charset="0"/>
              </a:rPr>
              <a:t>Photosynthetic Activity Indicator</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Indication of Nitrogen levels</a:t>
            </a:r>
          </a:p>
          <a:p>
            <a:pPr marL="1558350" lvl="3" indent="-342900" defTabSz="685800">
              <a:spcBef>
                <a:spcPts val="600"/>
              </a:spcBef>
              <a:buFont typeface="Wingdings" panose="05000000000000000000" pitchFamily="2" charset="2"/>
              <a:buChar char="v"/>
              <a:defRPr/>
            </a:pPr>
            <a:r>
              <a:rPr lang="en-US" sz="2100" kern="0" dirty="0">
                <a:latin typeface="Calibri" pitchFamily="34" charset="0"/>
                <a:cs typeface="Calibri" pitchFamily="34" charset="0"/>
              </a:rPr>
              <a:t>Leaf Area Indicator</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Plant size based on number of green leaves</a:t>
            </a:r>
          </a:p>
          <a:p>
            <a:pPr marL="1558350" lvl="3" indent="-342900" defTabSz="685800">
              <a:spcBef>
                <a:spcPts val="600"/>
              </a:spcBef>
              <a:buFont typeface="Wingdings" panose="05000000000000000000" pitchFamily="2" charset="2"/>
              <a:buChar char="v"/>
              <a:defRPr/>
            </a:pPr>
            <a:r>
              <a:rPr lang="en-US" sz="2100" kern="0" dirty="0">
                <a:latin typeface="Calibri" pitchFamily="34" charset="0"/>
                <a:cs typeface="Calibri" pitchFamily="34" charset="0"/>
              </a:rPr>
              <a:t>Moisture Stress</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Lack of soil moisture and / or irrigation </a:t>
            </a:r>
          </a:p>
          <a:p>
            <a:pPr marL="1558350" lvl="3" indent="-342900" defTabSz="685800">
              <a:spcBef>
                <a:spcPts val="600"/>
              </a:spcBef>
              <a:buFont typeface="Wingdings" panose="05000000000000000000" pitchFamily="2" charset="2"/>
              <a:buChar char="v"/>
              <a:defRPr/>
            </a:pPr>
            <a:r>
              <a:rPr lang="en-US" sz="2100" kern="0" dirty="0">
                <a:latin typeface="Calibri" pitchFamily="34" charset="0"/>
                <a:cs typeface="Calibri" pitchFamily="34" charset="0"/>
              </a:rPr>
              <a:t>Senescence Onset (indicating Grain Filling)</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Leaves dying off naturally or due to stress </a:t>
            </a:r>
          </a:p>
          <a:p>
            <a:pPr marL="1558350" lvl="3" indent="-342900" defTabSz="685800">
              <a:spcBef>
                <a:spcPts val="600"/>
              </a:spcBef>
              <a:buFont typeface="Wingdings" panose="05000000000000000000" pitchFamily="2" charset="2"/>
              <a:buChar char="v"/>
              <a:defRPr/>
            </a:pPr>
            <a:endParaRPr lang="en-US" sz="2100" kern="0" dirty="0">
              <a:latin typeface="Calibri" pitchFamily="34" charset="0"/>
              <a:cs typeface="Calibri" pitchFamily="34" charset="0"/>
            </a:endParaRPr>
          </a:p>
        </p:txBody>
      </p:sp>
    </p:spTree>
    <p:extLst>
      <p:ext uri="{BB962C8B-B14F-4D97-AF65-F5344CB8AC3E}">
        <p14:creationId xmlns:p14="http://schemas.microsoft.com/office/powerpoint/2010/main" val="21171875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F6023C2C-7444-4DFF-BA13-240A785DEEE2}"/>
              </a:ext>
            </a:extLst>
          </p:cNvPr>
          <p:cNvSpPr txBox="1">
            <a:spLocks noChangeArrowheads="1"/>
          </p:cNvSpPr>
          <p:nvPr/>
        </p:nvSpPr>
        <p:spPr bwMode="auto">
          <a:xfrm>
            <a:off x="558337" y="192063"/>
            <a:ext cx="8027326" cy="584775"/>
          </a:xfrm>
          <a:prstGeom prst="rect">
            <a:avLst/>
          </a:prstGeom>
          <a:noFill/>
          <a:ln w="9525">
            <a:noFill/>
            <a:miter lim="800000"/>
            <a:headEnd/>
            <a:tailEnd/>
          </a:ln>
        </p:spPr>
        <p:txBody>
          <a:bodyPr wrap="none">
            <a:spAutoFit/>
          </a:bodyPr>
          <a:lstStyle/>
          <a:p>
            <a:pPr algn="ctr" defTabSz="914400"/>
            <a:r>
              <a:rPr lang="en-ZA" altLang="en-US" sz="3200" b="1" dirty="0">
                <a:solidFill>
                  <a:srgbClr val="EAEAEA"/>
                </a:solidFill>
              </a:rPr>
              <a:t>GeoFarmer API delivers agricultural info</a:t>
            </a:r>
          </a:p>
        </p:txBody>
      </p:sp>
      <p:sp>
        <p:nvSpPr>
          <p:cNvPr id="4" name="Rectangle: Rounded Corners 3">
            <a:extLst>
              <a:ext uri="{FF2B5EF4-FFF2-40B4-BE49-F238E27FC236}">
                <a16:creationId xmlns:a16="http://schemas.microsoft.com/office/drawing/2014/main" id="{F9B05649-8F19-474A-AA69-A432BC2F8B0E}"/>
              </a:ext>
            </a:extLst>
          </p:cNvPr>
          <p:cNvSpPr/>
          <p:nvPr/>
        </p:nvSpPr>
        <p:spPr>
          <a:xfrm>
            <a:off x="681812" y="912594"/>
            <a:ext cx="2214390" cy="1330113"/>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E6E55ED-F7CA-4AD6-8F08-75A02EF730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5494" y="1037651"/>
            <a:ext cx="897878" cy="908610"/>
          </a:xfrm>
          <a:prstGeom prst="rect">
            <a:avLst/>
          </a:prstGeom>
        </p:spPr>
      </p:pic>
      <p:sp>
        <p:nvSpPr>
          <p:cNvPr id="5" name="Oval 4">
            <a:extLst>
              <a:ext uri="{FF2B5EF4-FFF2-40B4-BE49-F238E27FC236}">
                <a16:creationId xmlns:a16="http://schemas.microsoft.com/office/drawing/2014/main" id="{0F841D12-A89C-442E-B035-BDDE63336A57}"/>
              </a:ext>
            </a:extLst>
          </p:cNvPr>
          <p:cNvSpPr/>
          <p:nvPr/>
        </p:nvSpPr>
        <p:spPr>
          <a:xfrm>
            <a:off x="3908672" y="2502026"/>
            <a:ext cx="1080000" cy="1080000"/>
          </a:xfrm>
          <a:prstGeom prst="ellipse">
            <a:avLst/>
          </a:prstGeom>
          <a:solidFill>
            <a:srgbClr val="C9811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a:t>API</a:t>
            </a:r>
            <a:endParaRPr lang="en-US" sz="3200" dirty="0"/>
          </a:p>
        </p:txBody>
      </p:sp>
      <p:cxnSp>
        <p:nvCxnSpPr>
          <p:cNvPr id="7" name="Straight Arrow Connector 6">
            <a:extLst>
              <a:ext uri="{FF2B5EF4-FFF2-40B4-BE49-F238E27FC236}">
                <a16:creationId xmlns:a16="http://schemas.microsoft.com/office/drawing/2014/main" id="{AE0546F8-E819-490B-AE62-DE704EC4F40F}"/>
              </a:ext>
            </a:extLst>
          </p:cNvPr>
          <p:cNvCxnSpPr>
            <a:cxnSpLocks/>
            <a:stCxn id="4" idx="3"/>
            <a:endCxn id="49" idx="2"/>
          </p:cNvCxnSpPr>
          <p:nvPr/>
        </p:nvCxnSpPr>
        <p:spPr>
          <a:xfrm>
            <a:off x="2896202" y="1577651"/>
            <a:ext cx="1012470" cy="0"/>
          </a:xfrm>
          <a:prstGeom prst="straightConnector1">
            <a:avLst/>
          </a:prstGeom>
          <a:ln>
            <a:solidFill>
              <a:srgbClr val="C98114"/>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BE41E1E0-DDBD-4936-865D-EC4FC5841F53}"/>
              </a:ext>
            </a:extLst>
          </p:cNvPr>
          <p:cNvSpPr/>
          <p:nvPr/>
        </p:nvSpPr>
        <p:spPr>
          <a:xfrm>
            <a:off x="6092674" y="3842838"/>
            <a:ext cx="2214390" cy="1330113"/>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5A3DE55-8B89-4FC5-AAC0-C0AF04630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850" y="4217316"/>
            <a:ext cx="1894038" cy="581155"/>
          </a:xfrm>
          <a:prstGeom prst="rect">
            <a:avLst/>
          </a:prstGeom>
        </p:spPr>
      </p:pic>
      <p:cxnSp>
        <p:nvCxnSpPr>
          <p:cNvPr id="14" name="Straight Arrow Connector 13">
            <a:extLst>
              <a:ext uri="{FF2B5EF4-FFF2-40B4-BE49-F238E27FC236}">
                <a16:creationId xmlns:a16="http://schemas.microsoft.com/office/drawing/2014/main" id="{32FCB389-3324-48C8-A774-46D8986A1B3F}"/>
              </a:ext>
            </a:extLst>
          </p:cNvPr>
          <p:cNvCxnSpPr>
            <a:stCxn id="5" idx="6"/>
            <a:endCxn id="9" idx="1"/>
          </p:cNvCxnSpPr>
          <p:nvPr/>
        </p:nvCxnSpPr>
        <p:spPr>
          <a:xfrm>
            <a:off x="4988672" y="3042026"/>
            <a:ext cx="1104002" cy="1465869"/>
          </a:xfrm>
          <a:prstGeom prst="straightConnector1">
            <a:avLst/>
          </a:prstGeom>
          <a:ln>
            <a:solidFill>
              <a:srgbClr val="C98114"/>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D65602C4-38D1-400C-839C-2CE79134D8B9}"/>
              </a:ext>
            </a:extLst>
          </p:cNvPr>
          <p:cNvSpPr/>
          <p:nvPr/>
        </p:nvSpPr>
        <p:spPr>
          <a:xfrm>
            <a:off x="6092674" y="5311462"/>
            <a:ext cx="2214390" cy="1330113"/>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lumMod val="85000"/>
                    <a:lumOff val="15000"/>
                  </a:schemeClr>
                </a:solidFill>
              </a:rPr>
              <a:t>* ANY DIGITAL CLIENT SOLUTION </a:t>
            </a:r>
            <a:endParaRPr lang="en-US" dirty="0">
              <a:solidFill>
                <a:schemeClr val="tx1">
                  <a:lumMod val="85000"/>
                  <a:lumOff val="15000"/>
                </a:schemeClr>
              </a:solidFill>
            </a:endParaRPr>
          </a:p>
        </p:txBody>
      </p:sp>
      <p:cxnSp>
        <p:nvCxnSpPr>
          <p:cNvPr id="18" name="Straight Arrow Connector 17">
            <a:extLst>
              <a:ext uri="{FF2B5EF4-FFF2-40B4-BE49-F238E27FC236}">
                <a16:creationId xmlns:a16="http://schemas.microsoft.com/office/drawing/2014/main" id="{739308AE-BEE1-40FD-AFF3-09962E3AD50E}"/>
              </a:ext>
            </a:extLst>
          </p:cNvPr>
          <p:cNvCxnSpPr>
            <a:stCxn id="5" idx="6"/>
            <a:endCxn id="15" idx="1"/>
          </p:cNvCxnSpPr>
          <p:nvPr/>
        </p:nvCxnSpPr>
        <p:spPr>
          <a:xfrm>
            <a:off x="4988672" y="3042026"/>
            <a:ext cx="1104002" cy="2934493"/>
          </a:xfrm>
          <a:prstGeom prst="straightConnector1">
            <a:avLst/>
          </a:prstGeom>
          <a:ln>
            <a:solidFill>
              <a:srgbClr val="C98114"/>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266E4C6-E497-4D7D-ACB1-16792CEDB483}"/>
              </a:ext>
            </a:extLst>
          </p:cNvPr>
          <p:cNvSpPr/>
          <p:nvPr/>
        </p:nvSpPr>
        <p:spPr>
          <a:xfrm>
            <a:off x="6092674" y="2376969"/>
            <a:ext cx="2214390" cy="1330113"/>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9AC2121-7E4B-4558-8313-29C3895CE2FE}"/>
              </a:ext>
            </a:extLst>
          </p:cNvPr>
          <p:cNvCxnSpPr>
            <a:cxnSpLocks/>
            <a:stCxn id="5" idx="6"/>
            <a:endCxn id="19" idx="1"/>
          </p:cNvCxnSpPr>
          <p:nvPr/>
        </p:nvCxnSpPr>
        <p:spPr>
          <a:xfrm>
            <a:off x="4988672" y="3042026"/>
            <a:ext cx="1104002" cy="0"/>
          </a:xfrm>
          <a:prstGeom prst="straightConnector1">
            <a:avLst/>
          </a:prstGeom>
          <a:ln>
            <a:solidFill>
              <a:srgbClr val="C98114"/>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A3F3F6D-3A43-4605-9D14-E53E6E7B2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586" y="2699376"/>
            <a:ext cx="1644175" cy="685299"/>
          </a:xfrm>
          <a:prstGeom prst="rect">
            <a:avLst/>
          </a:prstGeom>
        </p:spPr>
      </p:pic>
      <p:sp>
        <p:nvSpPr>
          <p:cNvPr id="30" name="TextBox 29">
            <a:extLst>
              <a:ext uri="{FF2B5EF4-FFF2-40B4-BE49-F238E27FC236}">
                <a16:creationId xmlns:a16="http://schemas.microsoft.com/office/drawing/2014/main" id="{8FEBB9E6-51C6-4A5E-86CF-479125AF2102}"/>
              </a:ext>
            </a:extLst>
          </p:cNvPr>
          <p:cNvSpPr txBox="1"/>
          <p:nvPr/>
        </p:nvSpPr>
        <p:spPr>
          <a:xfrm>
            <a:off x="727536" y="1876080"/>
            <a:ext cx="2031325" cy="338554"/>
          </a:xfrm>
          <a:prstGeom prst="rect">
            <a:avLst/>
          </a:prstGeom>
          <a:noFill/>
        </p:spPr>
        <p:txBody>
          <a:bodyPr wrap="none" rtlCol="0">
            <a:spAutoFit/>
          </a:bodyPr>
          <a:lstStyle/>
          <a:p>
            <a:r>
              <a:rPr lang="en-ZA" sz="1600" dirty="0"/>
              <a:t>GeoFarmer Delivery</a:t>
            </a:r>
            <a:endParaRPr lang="en-US" sz="1600" dirty="0"/>
          </a:p>
        </p:txBody>
      </p:sp>
      <p:sp>
        <p:nvSpPr>
          <p:cNvPr id="31" name="Rectangle: Rounded Corners 30">
            <a:extLst>
              <a:ext uri="{FF2B5EF4-FFF2-40B4-BE49-F238E27FC236}">
                <a16:creationId xmlns:a16="http://schemas.microsoft.com/office/drawing/2014/main" id="{85E927A1-0B40-4B36-8167-F6B2C7E317D9}"/>
              </a:ext>
            </a:extLst>
          </p:cNvPr>
          <p:cNvSpPr/>
          <p:nvPr/>
        </p:nvSpPr>
        <p:spPr>
          <a:xfrm>
            <a:off x="683047" y="5311462"/>
            <a:ext cx="2214390" cy="1330113"/>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7C4F19C8-7189-4703-B5A1-C0DBDD6315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1303" y="5410558"/>
            <a:ext cx="897878" cy="908610"/>
          </a:xfrm>
          <a:prstGeom prst="rect">
            <a:avLst/>
          </a:prstGeom>
        </p:spPr>
      </p:pic>
      <p:sp>
        <p:nvSpPr>
          <p:cNvPr id="33" name="Oval 32">
            <a:extLst>
              <a:ext uri="{FF2B5EF4-FFF2-40B4-BE49-F238E27FC236}">
                <a16:creationId xmlns:a16="http://schemas.microsoft.com/office/drawing/2014/main" id="{1AD4AC11-2CA2-4412-958C-28E18BFE34AE}"/>
              </a:ext>
            </a:extLst>
          </p:cNvPr>
          <p:cNvSpPr/>
          <p:nvPr/>
        </p:nvSpPr>
        <p:spPr>
          <a:xfrm>
            <a:off x="3908672" y="5436519"/>
            <a:ext cx="1080000" cy="1080000"/>
          </a:xfrm>
          <a:prstGeom prst="ellipse">
            <a:avLst/>
          </a:prstGeom>
          <a:solidFill>
            <a:srgbClr val="86923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a:t>API</a:t>
            </a:r>
            <a:endParaRPr lang="en-US" sz="3200" dirty="0"/>
          </a:p>
        </p:txBody>
      </p:sp>
      <p:sp>
        <p:nvSpPr>
          <p:cNvPr id="35" name="TextBox 34">
            <a:extLst>
              <a:ext uri="{FF2B5EF4-FFF2-40B4-BE49-F238E27FC236}">
                <a16:creationId xmlns:a16="http://schemas.microsoft.com/office/drawing/2014/main" id="{18727704-DA79-4EC6-88F1-3672E96A100A}"/>
              </a:ext>
            </a:extLst>
          </p:cNvPr>
          <p:cNvSpPr txBox="1"/>
          <p:nvPr/>
        </p:nvSpPr>
        <p:spPr>
          <a:xfrm>
            <a:off x="773345" y="6248987"/>
            <a:ext cx="2100255" cy="338554"/>
          </a:xfrm>
          <a:prstGeom prst="rect">
            <a:avLst/>
          </a:prstGeom>
          <a:noFill/>
        </p:spPr>
        <p:txBody>
          <a:bodyPr wrap="none" rtlCol="0">
            <a:spAutoFit/>
          </a:bodyPr>
          <a:lstStyle/>
          <a:p>
            <a:r>
              <a:rPr lang="en-ZA" sz="1600" dirty="0"/>
              <a:t>GeoFarmer Receiver</a:t>
            </a:r>
            <a:endParaRPr lang="en-US" sz="1600" dirty="0"/>
          </a:p>
        </p:txBody>
      </p:sp>
      <p:cxnSp>
        <p:nvCxnSpPr>
          <p:cNvPr id="39" name="Straight Arrow Connector 38">
            <a:extLst>
              <a:ext uri="{FF2B5EF4-FFF2-40B4-BE49-F238E27FC236}">
                <a16:creationId xmlns:a16="http://schemas.microsoft.com/office/drawing/2014/main" id="{12C3C7B7-9CC2-401E-A2D6-AC1D62FA7627}"/>
              </a:ext>
            </a:extLst>
          </p:cNvPr>
          <p:cNvCxnSpPr>
            <a:cxnSpLocks/>
            <a:stCxn id="9" idx="1"/>
            <a:endCxn id="33" idx="7"/>
          </p:cNvCxnSpPr>
          <p:nvPr/>
        </p:nvCxnSpPr>
        <p:spPr>
          <a:xfrm flipH="1">
            <a:off x="4830510" y="4507895"/>
            <a:ext cx="1262164" cy="1086786"/>
          </a:xfrm>
          <a:prstGeom prst="straightConnector1">
            <a:avLst/>
          </a:prstGeom>
          <a:ln>
            <a:solidFill>
              <a:srgbClr val="86923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953B22F-D023-4446-A963-15B49E0DF092}"/>
              </a:ext>
            </a:extLst>
          </p:cNvPr>
          <p:cNvCxnSpPr>
            <a:cxnSpLocks/>
            <a:stCxn id="19" idx="1"/>
            <a:endCxn id="33" idx="7"/>
          </p:cNvCxnSpPr>
          <p:nvPr/>
        </p:nvCxnSpPr>
        <p:spPr>
          <a:xfrm flipH="1">
            <a:off x="4830510" y="3042026"/>
            <a:ext cx="1262164" cy="2552655"/>
          </a:xfrm>
          <a:prstGeom prst="line">
            <a:avLst/>
          </a:prstGeom>
          <a:ln>
            <a:solidFill>
              <a:srgbClr val="869238"/>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3098702-4C53-4FC8-ACFE-00B5D66BF40B}"/>
              </a:ext>
            </a:extLst>
          </p:cNvPr>
          <p:cNvCxnSpPr>
            <a:stCxn id="33" idx="2"/>
            <a:endCxn id="31" idx="3"/>
          </p:cNvCxnSpPr>
          <p:nvPr/>
        </p:nvCxnSpPr>
        <p:spPr>
          <a:xfrm flipH="1">
            <a:off x="2897437" y="5976519"/>
            <a:ext cx="1011235" cy="0"/>
          </a:xfrm>
          <a:prstGeom prst="straightConnector1">
            <a:avLst/>
          </a:prstGeom>
          <a:ln>
            <a:solidFill>
              <a:srgbClr val="869238"/>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3751EDF8-69F8-40C3-BC91-291FE8CF3930}"/>
              </a:ext>
            </a:extLst>
          </p:cNvPr>
          <p:cNvSpPr/>
          <p:nvPr/>
        </p:nvSpPr>
        <p:spPr>
          <a:xfrm>
            <a:off x="3908672" y="1037651"/>
            <a:ext cx="1080000" cy="1080000"/>
          </a:xfrm>
          <a:prstGeom prst="ellipse">
            <a:avLst/>
          </a:prstGeom>
          <a:solidFill>
            <a:srgbClr val="C9811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a:t>API</a:t>
            </a:r>
            <a:endParaRPr lang="en-US" sz="3200" dirty="0"/>
          </a:p>
        </p:txBody>
      </p:sp>
      <p:sp>
        <p:nvSpPr>
          <p:cNvPr id="50" name="Rectangle: Rounded Corners 49">
            <a:extLst>
              <a:ext uri="{FF2B5EF4-FFF2-40B4-BE49-F238E27FC236}">
                <a16:creationId xmlns:a16="http://schemas.microsoft.com/office/drawing/2014/main" id="{492E2268-4961-4C34-B49D-50AAD5DCFDEF}"/>
              </a:ext>
            </a:extLst>
          </p:cNvPr>
          <p:cNvSpPr/>
          <p:nvPr/>
        </p:nvSpPr>
        <p:spPr>
          <a:xfrm>
            <a:off x="6065478" y="908345"/>
            <a:ext cx="2214390" cy="1330113"/>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85000"/>
                  <a:lumOff val="15000"/>
                </a:schemeClr>
              </a:solidFill>
            </a:endParaRPr>
          </a:p>
          <a:p>
            <a:pPr algn="ctr"/>
            <a:endParaRPr lang="en-ZA" dirty="0">
              <a:solidFill>
                <a:schemeClr val="tx1">
                  <a:lumMod val="85000"/>
                  <a:lumOff val="15000"/>
                </a:schemeClr>
              </a:solidFill>
            </a:endParaRPr>
          </a:p>
          <a:p>
            <a:pPr algn="ctr"/>
            <a:endParaRPr lang="en-ZA" dirty="0">
              <a:solidFill>
                <a:schemeClr val="tx1">
                  <a:lumMod val="85000"/>
                  <a:lumOff val="15000"/>
                </a:schemeClr>
              </a:solidFill>
            </a:endParaRPr>
          </a:p>
          <a:p>
            <a:pPr algn="ctr"/>
            <a:r>
              <a:rPr lang="en-ZA" dirty="0">
                <a:solidFill>
                  <a:schemeClr val="tx1">
                    <a:lumMod val="85000"/>
                    <a:lumOff val="15000"/>
                  </a:schemeClr>
                </a:solidFill>
              </a:rPr>
              <a:t>* ANY CLIENT EMAIL</a:t>
            </a:r>
            <a:endParaRPr lang="en-US" dirty="0"/>
          </a:p>
        </p:txBody>
      </p:sp>
      <p:cxnSp>
        <p:nvCxnSpPr>
          <p:cNvPr id="52" name="Straight Arrow Connector 51">
            <a:extLst>
              <a:ext uri="{FF2B5EF4-FFF2-40B4-BE49-F238E27FC236}">
                <a16:creationId xmlns:a16="http://schemas.microsoft.com/office/drawing/2014/main" id="{8792DBB7-8A5A-43DE-8B29-47043D3CC9E7}"/>
              </a:ext>
            </a:extLst>
          </p:cNvPr>
          <p:cNvCxnSpPr>
            <a:stCxn id="49" idx="6"/>
            <a:endCxn id="50" idx="1"/>
          </p:cNvCxnSpPr>
          <p:nvPr/>
        </p:nvCxnSpPr>
        <p:spPr>
          <a:xfrm flipV="1">
            <a:off x="4988672" y="1573402"/>
            <a:ext cx="1076806" cy="4249"/>
          </a:xfrm>
          <a:prstGeom prst="straightConnector1">
            <a:avLst/>
          </a:prstGeom>
          <a:ln>
            <a:solidFill>
              <a:srgbClr val="C98114"/>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90FCFB5-48AF-48FD-9CEE-488555FCFAA6}"/>
              </a:ext>
            </a:extLst>
          </p:cNvPr>
          <p:cNvCxnSpPr>
            <a:cxnSpLocks/>
            <a:stCxn id="4" idx="3"/>
            <a:endCxn id="5" idx="1"/>
          </p:cNvCxnSpPr>
          <p:nvPr/>
        </p:nvCxnSpPr>
        <p:spPr>
          <a:xfrm>
            <a:off x="2896202" y="1577651"/>
            <a:ext cx="1170632" cy="1082537"/>
          </a:xfrm>
          <a:prstGeom prst="straightConnector1">
            <a:avLst/>
          </a:prstGeom>
          <a:ln>
            <a:solidFill>
              <a:srgbClr val="C9811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744E253-CABF-41E7-9405-64E34B8E098F}"/>
              </a:ext>
            </a:extLst>
          </p:cNvPr>
          <p:cNvCxnSpPr>
            <a:cxnSpLocks/>
            <a:stCxn id="15" idx="1"/>
            <a:endCxn id="33" idx="6"/>
          </p:cNvCxnSpPr>
          <p:nvPr/>
        </p:nvCxnSpPr>
        <p:spPr>
          <a:xfrm flipH="1">
            <a:off x="4988672" y="5976519"/>
            <a:ext cx="1104002" cy="0"/>
          </a:xfrm>
          <a:prstGeom prst="straightConnector1">
            <a:avLst/>
          </a:prstGeom>
          <a:ln>
            <a:solidFill>
              <a:srgbClr val="869238"/>
            </a:solidFill>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A22381F7-D533-40FB-A74D-8665A74F6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131" y="1037651"/>
            <a:ext cx="745083" cy="745083"/>
          </a:xfrm>
          <a:prstGeom prst="rect">
            <a:avLst/>
          </a:prstGeom>
        </p:spPr>
      </p:pic>
      <p:pic>
        <p:nvPicPr>
          <p:cNvPr id="70" name="Picture 69">
            <a:extLst>
              <a:ext uri="{FF2B5EF4-FFF2-40B4-BE49-F238E27FC236}">
                <a16:creationId xmlns:a16="http://schemas.microsoft.com/office/drawing/2014/main" id="{56C71707-3268-41A7-8FE1-AB0C53A285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113" y="3107565"/>
            <a:ext cx="1421788" cy="1421788"/>
          </a:xfrm>
          <a:prstGeom prst="rect">
            <a:avLst/>
          </a:prstGeom>
        </p:spPr>
      </p:pic>
      <p:sp>
        <p:nvSpPr>
          <p:cNvPr id="71" name="Arrow: Down 70">
            <a:extLst>
              <a:ext uri="{FF2B5EF4-FFF2-40B4-BE49-F238E27FC236}">
                <a16:creationId xmlns:a16="http://schemas.microsoft.com/office/drawing/2014/main" id="{E0B6E70B-72A6-491F-9474-D59EDB1E738A}"/>
              </a:ext>
            </a:extLst>
          </p:cNvPr>
          <p:cNvSpPr/>
          <p:nvPr/>
        </p:nvSpPr>
        <p:spPr>
          <a:xfrm rot="10800000">
            <a:off x="1645312" y="2356352"/>
            <a:ext cx="195771" cy="544502"/>
          </a:xfrm>
          <a:prstGeom prst="downArrow">
            <a:avLst/>
          </a:prstGeom>
          <a:solidFill>
            <a:srgbClr val="869238"/>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Down 71">
            <a:extLst>
              <a:ext uri="{FF2B5EF4-FFF2-40B4-BE49-F238E27FC236}">
                <a16:creationId xmlns:a16="http://schemas.microsoft.com/office/drawing/2014/main" id="{817FE2B6-4D3D-4409-91AC-70A00591E6D7}"/>
              </a:ext>
            </a:extLst>
          </p:cNvPr>
          <p:cNvSpPr/>
          <p:nvPr/>
        </p:nvSpPr>
        <p:spPr>
          <a:xfrm rot="10800000">
            <a:off x="1645312" y="4648156"/>
            <a:ext cx="195771" cy="544502"/>
          </a:xfrm>
          <a:prstGeom prst="downArrow">
            <a:avLst/>
          </a:prstGeom>
          <a:solidFill>
            <a:srgbClr val="869238"/>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13408"/>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2998788" y="184150"/>
            <a:ext cx="200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r>
              <a:rPr lang="en-ZA" altLang="en-US" sz="3200" b="1">
                <a:solidFill>
                  <a:srgbClr val="EAEAEA"/>
                </a:solidFill>
              </a:rPr>
              <a:t>Overview</a:t>
            </a:r>
          </a:p>
        </p:txBody>
      </p:sp>
      <p:sp>
        <p:nvSpPr>
          <p:cNvPr id="12291" name="Rectangle 3"/>
          <p:cNvSpPr txBox="1">
            <a:spLocks noChangeArrowheads="1"/>
          </p:cNvSpPr>
          <p:nvPr/>
        </p:nvSpPr>
        <p:spPr bwMode="auto">
          <a:xfrm>
            <a:off x="280988" y="1055688"/>
            <a:ext cx="852170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nSpc>
                <a:spcPct val="150000"/>
              </a:lnSpc>
              <a:spcBef>
                <a:spcPts val="400"/>
              </a:spcBef>
              <a:buFontTx/>
              <a:buChar char="–"/>
            </a:pPr>
            <a:r>
              <a:rPr lang="en-ZA" altLang="en-US" sz="2800" dirty="0">
                <a:latin typeface="Calibri" panose="020F0502020204030204" pitchFamily="34" charset="0"/>
              </a:rPr>
              <a:t>Introduction</a:t>
            </a:r>
          </a:p>
          <a:p>
            <a:pPr lvl="1">
              <a:lnSpc>
                <a:spcPct val="150000"/>
              </a:lnSpc>
              <a:spcBef>
                <a:spcPts val="400"/>
              </a:spcBef>
              <a:buFontTx/>
              <a:buChar char="–"/>
            </a:pPr>
            <a:r>
              <a:rPr lang="en-ZA" altLang="en-US" sz="2800" dirty="0">
                <a:latin typeface="Calibri" panose="020F0502020204030204" pitchFamily="34" charset="0"/>
              </a:rPr>
              <a:t>Crop Estimate Examples</a:t>
            </a:r>
          </a:p>
          <a:p>
            <a:pPr marL="1371600" lvl="2" indent="-457200">
              <a:spcBef>
                <a:spcPts val="400"/>
              </a:spcBef>
              <a:buFont typeface="Arial" panose="020B0604020202020204" pitchFamily="34" charset="0"/>
              <a:buChar char="•"/>
            </a:pPr>
            <a:r>
              <a:rPr lang="en-ZA" altLang="en-US" sz="2800" dirty="0">
                <a:latin typeface="Calibri" panose="020F0502020204030204" pitchFamily="34" charset="0"/>
              </a:rPr>
              <a:t>Field Boundaries </a:t>
            </a:r>
          </a:p>
          <a:p>
            <a:pPr marL="1371600" lvl="2" indent="-457200">
              <a:spcBef>
                <a:spcPts val="400"/>
              </a:spcBef>
              <a:buFont typeface="Arial" panose="020B0604020202020204" pitchFamily="34" charset="0"/>
              <a:buChar char="•"/>
            </a:pPr>
            <a:r>
              <a:rPr lang="en-ZA" altLang="en-US" sz="2800" dirty="0">
                <a:latin typeface="Calibri" panose="020F0502020204030204" pitchFamily="34" charset="0"/>
              </a:rPr>
              <a:t>Crop Type Area Classification</a:t>
            </a:r>
          </a:p>
          <a:p>
            <a:pPr lvl="1">
              <a:lnSpc>
                <a:spcPct val="150000"/>
              </a:lnSpc>
              <a:spcBef>
                <a:spcPts val="400"/>
              </a:spcBef>
              <a:buFontTx/>
              <a:buChar char="–"/>
            </a:pPr>
            <a:r>
              <a:rPr lang="en-ZA" altLang="en-US" sz="2800" dirty="0">
                <a:latin typeface="Calibri" panose="020F0502020204030204" pitchFamily="34" charset="0"/>
              </a:rPr>
              <a:t>Precision Farming: Crop Monitoring</a:t>
            </a:r>
          </a:p>
          <a:p>
            <a:pPr marL="1371600" lvl="2" indent="-457200">
              <a:spcBef>
                <a:spcPts val="400"/>
              </a:spcBef>
              <a:buFont typeface="Arial" panose="020B0604020202020204" pitchFamily="34" charset="0"/>
              <a:buChar char="•"/>
            </a:pPr>
            <a:r>
              <a:rPr lang="en-ZA" altLang="en-US" sz="2800" dirty="0">
                <a:latin typeface="Calibri" panose="020F0502020204030204" pitchFamily="34" charset="0"/>
              </a:rPr>
              <a:t> 5 Crop Indicators</a:t>
            </a:r>
          </a:p>
          <a:p>
            <a:pPr lvl="1">
              <a:lnSpc>
                <a:spcPct val="150000"/>
              </a:lnSpc>
              <a:spcBef>
                <a:spcPts val="400"/>
              </a:spcBef>
              <a:buFontTx/>
              <a:buChar char="–"/>
            </a:pPr>
            <a:r>
              <a:rPr lang="en-ZA" altLang="en-US" sz="2800" dirty="0">
                <a:latin typeface="Calibri" panose="020F0502020204030204" pitchFamily="34" charset="0"/>
              </a:rPr>
              <a:t>Hail Damage Assessment</a:t>
            </a:r>
          </a:p>
          <a:p>
            <a:pPr lvl="1">
              <a:lnSpc>
                <a:spcPct val="150000"/>
              </a:lnSpc>
              <a:spcBef>
                <a:spcPts val="400"/>
              </a:spcBef>
              <a:buFontTx/>
              <a:buChar char="–"/>
            </a:pPr>
            <a:r>
              <a:rPr lang="en-ZA" altLang="en-US" sz="2800" dirty="0">
                <a:latin typeface="Calibri" panose="020F0502020204030204" pitchFamily="34" charset="0"/>
              </a:rPr>
              <a:t>Conclusion</a:t>
            </a:r>
          </a:p>
        </p:txBody>
      </p:sp>
    </p:spTree>
    <p:extLst>
      <p:ext uri="{BB962C8B-B14F-4D97-AF65-F5344CB8AC3E}">
        <p14:creationId xmlns:p14="http://schemas.microsoft.com/office/powerpoint/2010/main" val="215961426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1842790" y="233363"/>
            <a:ext cx="5988947" cy="584775"/>
          </a:xfrm>
          <a:prstGeom prst="rect">
            <a:avLst/>
          </a:prstGeom>
          <a:noFill/>
          <a:ln w="9525">
            <a:noFill/>
            <a:miter lim="800000"/>
            <a:headEnd/>
            <a:tailEnd/>
          </a:ln>
        </p:spPr>
        <p:txBody>
          <a:bodyPr wrap="none">
            <a:spAutoFit/>
          </a:bodyPr>
          <a:lstStyle/>
          <a:p>
            <a:pPr algn="ctr" defTabSz="914400"/>
            <a:r>
              <a:rPr lang="en-ZA" altLang="en-US" sz="3200" b="1" dirty="0">
                <a:solidFill>
                  <a:srgbClr val="EAEAEA"/>
                </a:solidFill>
              </a:rPr>
              <a:t>Report Graph: 3 Month Trend</a:t>
            </a:r>
          </a:p>
        </p:txBody>
      </p:sp>
      <p:pic>
        <p:nvPicPr>
          <p:cNvPr id="2" name="Picture 1"/>
          <p:cNvPicPr>
            <a:picLocks noChangeAspect="1"/>
          </p:cNvPicPr>
          <p:nvPr/>
        </p:nvPicPr>
        <p:blipFill>
          <a:blip r:embed="rId3"/>
          <a:stretch>
            <a:fillRect/>
          </a:stretch>
        </p:blipFill>
        <p:spPr>
          <a:xfrm>
            <a:off x="476825" y="4304435"/>
            <a:ext cx="8247297" cy="2306823"/>
          </a:xfrm>
          <a:prstGeom prst="rect">
            <a:avLst/>
          </a:prstGeom>
          <a:noFill/>
          <a:ln w="38100">
            <a:solidFill>
              <a:srgbClr val="C00000"/>
            </a:solidFill>
            <a:miter lim="800000"/>
            <a:headEnd/>
            <a:tailEnd/>
          </a:ln>
        </p:spPr>
      </p:pic>
      <p:pic>
        <p:nvPicPr>
          <p:cNvPr id="4" name="Picture 3"/>
          <p:cNvPicPr>
            <a:picLocks noChangeAspect="1"/>
          </p:cNvPicPr>
          <p:nvPr/>
        </p:nvPicPr>
        <p:blipFill>
          <a:blip r:embed="rId4"/>
          <a:stretch>
            <a:fillRect/>
          </a:stretch>
        </p:blipFill>
        <p:spPr>
          <a:xfrm>
            <a:off x="476825" y="1391752"/>
            <a:ext cx="8257073" cy="2339068"/>
          </a:xfrm>
          <a:prstGeom prst="rect">
            <a:avLst/>
          </a:prstGeom>
          <a:noFill/>
          <a:ln w="38100">
            <a:solidFill>
              <a:srgbClr val="C00000"/>
            </a:solidFill>
            <a:miter lim="800000"/>
            <a:headEnd/>
            <a:tailEnd/>
          </a:ln>
        </p:spPr>
      </p:pic>
      <p:cxnSp>
        <p:nvCxnSpPr>
          <p:cNvPr id="5" name="Straight Connector 4"/>
          <p:cNvCxnSpPr/>
          <p:nvPr/>
        </p:nvCxnSpPr>
        <p:spPr>
          <a:xfrm>
            <a:off x="8164286" y="1791478"/>
            <a:ext cx="18661" cy="1567542"/>
          </a:xfrm>
          <a:prstGeom prst="line">
            <a:avLst/>
          </a:prstGeom>
          <a:solidFill>
            <a:srgbClr val="0000FF">
              <a:alpha val="23921"/>
            </a:srgbClr>
          </a:solidFill>
          <a:ln w="50800">
            <a:solidFill>
              <a:schemeClr val="accent1">
                <a:lumMod val="75000"/>
              </a:schemeClr>
            </a:solidFill>
            <a:miter lim="800000"/>
            <a:headEnd/>
            <a:tailEnd/>
          </a:ln>
        </p:spPr>
      </p:cxnSp>
      <p:cxnSp>
        <p:nvCxnSpPr>
          <p:cNvPr id="8" name="Straight Connector 7"/>
          <p:cNvCxnSpPr/>
          <p:nvPr/>
        </p:nvCxnSpPr>
        <p:spPr>
          <a:xfrm>
            <a:off x="7420947" y="4702068"/>
            <a:ext cx="18661" cy="1567542"/>
          </a:xfrm>
          <a:prstGeom prst="line">
            <a:avLst/>
          </a:prstGeom>
          <a:solidFill>
            <a:srgbClr val="0000FF">
              <a:alpha val="23921"/>
            </a:srgbClr>
          </a:solidFill>
          <a:ln w="50800">
            <a:solidFill>
              <a:schemeClr val="accent1">
                <a:lumMod val="75000"/>
              </a:schemeClr>
            </a:solidFill>
            <a:miter lim="800000"/>
            <a:headEnd/>
            <a:tailEnd/>
          </a:ln>
        </p:spPr>
      </p:cxnSp>
    </p:spTree>
    <p:extLst>
      <p:ext uri="{BB962C8B-B14F-4D97-AF65-F5344CB8AC3E}">
        <p14:creationId xmlns:p14="http://schemas.microsoft.com/office/powerpoint/2010/main" val="3800805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8704" y="1170664"/>
            <a:ext cx="3749315" cy="5617682"/>
          </a:xfrm>
          <a:prstGeom prst="rect">
            <a:avLst/>
          </a:prstGeom>
          <a:noFill/>
          <a:ln w="38100">
            <a:solidFill>
              <a:srgbClr val="C00000"/>
            </a:solidFill>
            <a:miter lim="800000"/>
            <a:headEnd/>
            <a:tailEnd/>
          </a:ln>
        </p:spPr>
      </p:pic>
      <p:pic>
        <p:nvPicPr>
          <p:cNvPr id="2" name="Picture 1"/>
          <p:cNvPicPr>
            <a:picLocks noChangeAspect="1"/>
          </p:cNvPicPr>
          <p:nvPr/>
        </p:nvPicPr>
        <p:blipFill>
          <a:blip r:embed="rId4"/>
          <a:stretch>
            <a:fillRect/>
          </a:stretch>
        </p:blipFill>
        <p:spPr>
          <a:xfrm>
            <a:off x="5030361" y="1170664"/>
            <a:ext cx="3805729" cy="5617682"/>
          </a:xfrm>
          <a:prstGeom prst="rect">
            <a:avLst/>
          </a:prstGeom>
          <a:noFill/>
          <a:ln w="38100">
            <a:solidFill>
              <a:srgbClr val="C00000"/>
            </a:solidFill>
            <a:miter lim="800000"/>
            <a:headEnd/>
            <a:tailEnd/>
          </a:ln>
        </p:spPr>
      </p:pic>
      <p:cxnSp>
        <p:nvCxnSpPr>
          <p:cNvPr id="9" name="Straight Connector 8"/>
          <p:cNvCxnSpPr/>
          <p:nvPr/>
        </p:nvCxnSpPr>
        <p:spPr>
          <a:xfrm flipH="1">
            <a:off x="3060441" y="2581607"/>
            <a:ext cx="4966" cy="4043129"/>
          </a:xfrm>
          <a:prstGeom prst="line">
            <a:avLst/>
          </a:prstGeom>
          <a:solidFill>
            <a:srgbClr val="0000FF">
              <a:alpha val="23921"/>
            </a:srgbClr>
          </a:solidFill>
          <a:ln w="50800">
            <a:solidFill>
              <a:schemeClr val="accent1">
                <a:lumMod val="75000"/>
              </a:schemeClr>
            </a:solidFill>
            <a:miter lim="800000"/>
            <a:headEnd/>
            <a:tailEnd/>
          </a:ln>
        </p:spPr>
      </p:cxnSp>
      <p:cxnSp>
        <p:nvCxnSpPr>
          <p:cNvPr id="10" name="Straight Connector 9"/>
          <p:cNvCxnSpPr/>
          <p:nvPr/>
        </p:nvCxnSpPr>
        <p:spPr>
          <a:xfrm>
            <a:off x="8447119" y="2553613"/>
            <a:ext cx="34410" cy="4071123"/>
          </a:xfrm>
          <a:prstGeom prst="line">
            <a:avLst/>
          </a:prstGeom>
          <a:solidFill>
            <a:srgbClr val="0000FF">
              <a:alpha val="23921"/>
            </a:srgbClr>
          </a:solidFill>
          <a:ln w="50800">
            <a:solidFill>
              <a:schemeClr val="accent1">
                <a:lumMod val="75000"/>
              </a:schemeClr>
            </a:solidFill>
            <a:miter lim="800000"/>
            <a:headEnd/>
            <a:tailEnd/>
          </a:ln>
        </p:spPr>
      </p:cxnSp>
      <p:sp>
        <p:nvSpPr>
          <p:cNvPr id="11" name="TextBox 4"/>
          <p:cNvSpPr txBox="1">
            <a:spLocks noChangeArrowheads="1"/>
          </p:cNvSpPr>
          <p:nvPr/>
        </p:nvSpPr>
        <p:spPr bwMode="auto">
          <a:xfrm>
            <a:off x="556373" y="233363"/>
            <a:ext cx="8561767" cy="584775"/>
          </a:xfrm>
          <a:prstGeom prst="rect">
            <a:avLst/>
          </a:prstGeom>
          <a:noFill/>
          <a:ln w="9525">
            <a:noFill/>
            <a:miter lim="800000"/>
            <a:headEnd/>
            <a:tailEnd/>
          </a:ln>
        </p:spPr>
        <p:txBody>
          <a:bodyPr wrap="none">
            <a:spAutoFit/>
          </a:bodyPr>
          <a:lstStyle/>
          <a:p>
            <a:pPr algn="ctr" defTabSz="914400"/>
            <a:r>
              <a:rPr lang="en-ZA" altLang="en-US" sz="3200" b="1" dirty="0">
                <a:solidFill>
                  <a:srgbClr val="EAEAEA"/>
                </a:solidFill>
              </a:rPr>
              <a:t>Cultivation Trends: Potatoes Growth Curve</a:t>
            </a:r>
          </a:p>
        </p:txBody>
      </p:sp>
      <p:cxnSp>
        <p:nvCxnSpPr>
          <p:cNvPr id="12" name="Straight Connector 11"/>
          <p:cNvCxnSpPr/>
          <p:nvPr/>
        </p:nvCxnSpPr>
        <p:spPr>
          <a:xfrm flipH="1">
            <a:off x="3522121" y="2590938"/>
            <a:ext cx="9728" cy="4043129"/>
          </a:xfrm>
          <a:prstGeom prst="line">
            <a:avLst/>
          </a:prstGeom>
          <a:solidFill>
            <a:srgbClr val="0000FF">
              <a:alpha val="23921"/>
            </a:srgbClr>
          </a:solidFill>
          <a:ln w="50800">
            <a:solidFill>
              <a:srgbClr val="4C7300"/>
            </a:solidFill>
            <a:miter lim="800000"/>
            <a:headEnd/>
            <a:tailEnd/>
          </a:ln>
        </p:spPr>
      </p:cxnSp>
    </p:spTree>
    <p:extLst>
      <p:ext uri="{BB962C8B-B14F-4D97-AF65-F5344CB8AC3E}">
        <p14:creationId xmlns:p14="http://schemas.microsoft.com/office/powerpoint/2010/main" val="3052726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816439" y="233363"/>
            <a:ext cx="6604693" cy="584775"/>
          </a:xfrm>
          <a:prstGeom prst="rect">
            <a:avLst/>
          </a:prstGeom>
          <a:noFill/>
          <a:ln w="9525">
            <a:noFill/>
            <a:miter lim="800000"/>
            <a:headEnd/>
            <a:tailEnd/>
          </a:ln>
        </p:spPr>
        <p:txBody>
          <a:bodyPr wrap="none">
            <a:spAutoFit/>
          </a:bodyPr>
          <a:lstStyle/>
          <a:p>
            <a:pPr algn="ctr" defTabSz="914400"/>
            <a:r>
              <a:rPr lang="en-ZA" altLang="en-US" sz="3200" b="1" dirty="0">
                <a:solidFill>
                  <a:srgbClr val="EAEAEA"/>
                </a:solidFill>
              </a:rPr>
              <a:t>Carrots: 2019-01-15 &amp; 2019-02-09</a:t>
            </a:r>
          </a:p>
        </p:txBody>
      </p:sp>
      <p:pic>
        <p:nvPicPr>
          <p:cNvPr id="2" name="Picture 1"/>
          <p:cNvPicPr>
            <a:picLocks noChangeAspect="1"/>
          </p:cNvPicPr>
          <p:nvPr/>
        </p:nvPicPr>
        <p:blipFill>
          <a:blip r:embed="rId2"/>
          <a:stretch>
            <a:fillRect/>
          </a:stretch>
        </p:blipFill>
        <p:spPr>
          <a:xfrm>
            <a:off x="4689465" y="1460031"/>
            <a:ext cx="4256256" cy="5246083"/>
          </a:xfrm>
          <a:prstGeom prst="rect">
            <a:avLst/>
          </a:prstGeom>
          <a:noFill/>
          <a:ln w="38100">
            <a:solidFill>
              <a:srgbClr val="C00000"/>
            </a:solidFill>
            <a:miter lim="800000"/>
            <a:headEnd/>
            <a:tailEnd/>
          </a:ln>
        </p:spPr>
      </p:pic>
      <p:pic>
        <p:nvPicPr>
          <p:cNvPr id="4" name="Picture 3"/>
          <p:cNvPicPr>
            <a:picLocks noChangeAspect="1"/>
          </p:cNvPicPr>
          <p:nvPr/>
        </p:nvPicPr>
        <p:blipFill>
          <a:blip r:embed="rId3"/>
          <a:stretch>
            <a:fillRect/>
          </a:stretch>
        </p:blipFill>
        <p:spPr>
          <a:xfrm>
            <a:off x="265027" y="1447174"/>
            <a:ext cx="4250989" cy="5260599"/>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val="409806336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3935"/>
          <a:stretch/>
        </p:blipFill>
        <p:spPr>
          <a:xfrm>
            <a:off x="0" y="0"/>
            <a:ext cx="9144000" cy="6858000"/>
          </a:xfrm>
          <a:prstGeom prst="rect">
            <a:avLst/>
          </a:prstGeom>
          <a:noFill/>
          <a:ln>
            <a:noFill/>
          </a:ln>
        </p:spPr>
      </p:pic>
      <p:sp>
        <p:nvSpPr>
          <p:cNvPr id="14" name="TextBox 13"/>
          <p:cNvSpPr txBox="1"/>
          <p:nvPr/>
        </p:nvSpPr>
        <p:spPr>
          <a:xfrm>
            <a:off x="-100442" y="5482095"/>
            <a:ext cx="184731" cy="3694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4">
            <a:extLst>
              <a:ext uri="{FF2B5EF4-FFF2-40B4-BE49-F238E27FC236}">
                <a16:creationId xmlns:a16="http://schemas.microsoft.com/office/drawing/2014/main" id="{39605045-D593-4086-B03A-5B5EF0A882D9}"/>
              </a:ext>
            </a:extLst>
          </p:cNvPr>
          <p:cNvSpPr/>
          <p:nvPr/>
        </p:nvSpPr>
        <p:spPr>
          <a:xfrm flipH="1">
            <a:off x="4373695" y="0"/>
            <a:ext cx="4770304" cy="6858000"/>
          </a:xfrm>
          <a:custGeom>
            <a:avLst/>
            <a:gdLst>
              <a:gd name="connsiteX0" fmla="*/ 0 w 8339611"/>
              <a:gd name="connsiteY0" fmla="*/ 0 h 1947193"/>
              <a:gd name="connsiteX1" fmla="*/ 8339611 w 8339611"/>
              <a:gd name="connsiteY1" fmla="*/ 0 h 1947193"/>
              <a:gd name="connsiteX2" fmla="*/ 8339611 w 8339611"/>
              <a:gd name="connsiteY2" fmla="*/ 1947193 h 1947193"/>
              <a:gd name="connsiteX3" fmla="*/ 0 w 8339611"/>
              <a:gd name="connsiteY3" fmla="*/ 1947193 h 1947193"/>
              <a:gd name="connsiteX4" fmla="*/ 0 w 8339611"/>
              <a:gd name="connsiteY4" fmla="*/ 0 h 1947193"/>
              <a:gd name="connsiteX0" fmla="*/ 0 w 8339611"/>
              <a:gd name="connsiteY0" fmla="*/ 12700 h 1959893"/>
              <a:gd name="connsiteX1" fmla="*/ 7082311 w 8339611"/>
              <a:gd name="connsiteY1" fmla="*/ 0 h 1959893"/>
              <a:gd name="connsiteX2" fmla="*/ 8339611 w 8339611"/>
              <a:gd name="connsiteY2" fmla="*/ 1959893 h 1959893"/>
              <a:gd name="connsiteX3" fmla="*/ 0 w 8339611"/>
              <a:gd name="connsiteY3" fmla="*/ 1959893 h 1959893"/>
              <a:gd name="connsiteX4" fmla="*/ 0 w 8339611"/>
              <a:gd name="connsiteY4" fmla="*/ 12700 h 1959893"/>
              <a:gd name="connsiteX0" fmla="*/ 38100 w 8339611"/>
              <a:gd name="connsiteY0" fmla="*/ 0 h 4042693"/>
              <a:gd name="connsiteX1" fmla="*/ 7082311 w 8339611"/>
              <a:gd name="connsiteY1" fmla="*/ 20828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6726711 w 8339611"/>
              <a:gd name="connsiteY1" fmla="*/ 18796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8326911 w 8339611"/>
              <a:gd name="connsiteY1" fmla="*/ 23241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52311"/>
              <a:gd name="connsiteY0" fmla="*/ 0 h 6138193"/>
              <a:gd name="connsiteX1" fmla="*/ 8326911 w 8352311"/>
              <a:gd name="connsiteY1" fmla="*/ 2324100 h 6138193"/>
              <a:gd name="connsiteX2" fmla="*/ 8352311 w 8352311"/>
              <a:gd name="connsiteY2" fmla="*/ 6138193 h 6138193"/>
              <a:gd name="connsiteX3" fmla="*/ 0 w 8352311"/>
              <a:gd name="connsiteY3" fmla="*/ 4042693 h 6138193"/>
              <a:gd name="connsiteX4" fmla="*/ 38100 w 8352311"/>
              <a:gd name="connsiteY4" fmla="*/ 0 h 6138193"/>
              <a:gd name="connsiteX0" fmla="*/ 876300 w 9190511"/>
              <a:gd name="connsiteY0" fmla="*/ 0 h 6138193"/>
              <a:gd name="connsiteX1" fmla="*/ 9165111 w 9190511"/>
              <a:gd name="connsiteY1" fmla="*/ 2324100 h 6138193"/>
              <a:gd name="connsiteX2" fmla="*/ 9190511 w 9190511"/>
              <a:gd name="connsiteY2" fmla="*/ 6138193 h 6138193"/>
              <a:gd name="connsiteX3" fmla="*/ 0 w 9190511"/>
              <a:gd name="connsiteY3" fmla="*/ 6125493 h 6138193"/>
              <a:gd name="connsiteX4" fmla="*/ 876300 w 9190511"/>
              <a:gd name="connsiteY4" fmla="*/ 0 h 6138193"/>
              <a:gd name="connsiteX0" fmla="*/ 1257300 w 9190511"/>
              <a:gd name="connsiteY0" fmla="*/ 0 h 4944393"/>
              <a:gd name="connsiteX1" fmla="*/ 9165111 w 9190511"/>
              <a:gd name="connsiteY1" fmla="*/ 1130300 h 4944393"/>
              <a:gd name="connsiteX2" fmla="*/ 9190511 w 9190511"/>
              <a:gd name="connsiteY2" fmla="*/ 4944393 h 4944393"/>
              <a:gd name="connsiteX3" fmla="*/ 0 w 9190511"/>
              <a:gd name="connsiteY3" fmla="*/ 4931693 h 4944393"/>
              <a:gd name="connsiteX4" fmla="*/ 1257300 w 9190511"/>
              <a:gd name="connsiteY4" fmla="*/ 0 h 4944393"/>
              <a:gd name="connsiteX0" fmla="*/ 1257300 w 9191732"/>
              <a:gd name="connsiteY0" fmla="*/ 0 h 4944393"/>
              <a:gd name="connsiteX1" fmla="*/ 9190511 w 9191732"/>
              <a:gd name="connsiteY1" fmla="*/ 3200400 h 4944393"/>
              <a:gd name="connsiteX2" fmla="*/ 9190511 w 9191732"/>
              <a:gd name="connsiteY2" fmla="*/ 4944393 h 4944393"/>
              <a:gd name="connsiteX3" fmla="*/ 0 w 9191732"/>
              <a:gd name="connsiteY3" fmla="*/ 4931693 h 4944393"/>
              <a:gd name="connsiteX4" fmla="*/ 1257300 w 9191732"/>
              <a:gd name="connsiteY4" fmla="*/ 0 h 4944393"/>
              <a:gd name="connsiteX0" fmla="*/ 1257300 w 9203773"/>
              <a:gd name="connsiteY0" fmla="*/ 0 h 4944393"/>
              <a:gd name="connsiteX1" fmla="*/ 9203211 w 9203773"/>
              <a:gd name="connsiteY1" fmla="*/ 2717800 h 4944393"/>
              <a:gd name="connsiteX2" fmla="*/ 9190511 w 9203773"/>
              <a:gd name="connsiteY2" fmla="*/ 4944393 h 4944393"/>
              <a:gd name="connsiteX3" fmla="*/ 0 w 9203773"/>
              <a:gd name="connsiteY3" fmla="*/ 4931693 h 4944393"/>
              <a:gd name="connsiteX4" fmla="*/ 1257300 w 9203773"/>
              <a:gd name="connsiteY4" fmla="*/ 0 h 4944393"/>
              <a:gd name="connsiteX0" fmla="*/ 1257300 w 9203211"/>
              <a:gd name="connsiteY0" fmla="*/ 0 h 4944393"/>
              <a:gd name="connsiteX1" fmla="*/ 9203211 w 9203211"/>
              <a:gd name="connsiteY1" fmla="*/ 2717800 h 4944393"/>
              <a:gd name="connsiteX2" fmla="*/ 9190511 w 9203211"/>
              <a:gd name="connsiteY2" fmla="*/ 4944393 h 4944393"/>
              <a:gd name="connsiteX3" fmla="*/ 0 w 9203211"/>
              <a:gd name="connsiteY3" fmla="*/ 4931693 h 4944393"/>
              <a:gd name="connsiteX4" fmla="*/ 1257300 w 9203211"/>
              <a:gd name="connsiteY4" fmla="*/ 0 h 4944393"/>
              <a:gd name="connsiteX0" fmla="*/ 1257300 w 9203211"/>
              <a:gd name="connsiteY0" fmla="*/ 0 h 4944393"/>
              <a:gd name="connsiteX1" fmla="*/ 8746009 w 9203211"/>
              <a:gd name="connsiteY1" fmla="*/ 255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327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20009 w 9203211"/>
              <a:gd name="connsiteY1" fmla="*/ 2961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8946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638300 w 9203211"/>
              <a:gd name="connsiteY0" fmla="*/ 0 h 4969793"/>
              <a:gd name="connsiteX1" fmla="*/ 3894609 w 9203211"/>
              <a:gd name="connsiteY1" fmla="*/ 42193 h 4969793"/>
              <a:gd name="connsiteX2" fmla="*/ 9203211 w 9203211"/>
              <a:gd name="connsiteY2" fmla="*/ 2743200 h 4969793"/>
              <a:gd name="connsiteX3" fmla="*/ 9190511 w 9203211"/>
              <a:gd name="connsiteY3" fmla="*/ 4969793 h 4969793"/>
              <a:gd name="connsiteX4" fmla="*/ 0 w 9203211"/>
              <a:gd name="connsiteY4" fmla="*/ 4957093 h 4969793"/>
              <a:gd name="connsiteX5" fmla="*/ 1638300 w 9203211"/>
              <a:gd name="connsiteY5" fmla="*/ 0 h 49697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82930"/>
              <a:gd name="connsiteX1" fmla="*/ 3894609 w 9203211"/>
              <a:gd name="connsiteY1" fmla="*/ 42193 h 4982930"/>
              <a:gd name="connsiteX2" fmla="*/ 9203211 w 9203211"/>
              <a:gd name="connsiteY2" fmla="*/ 2743200 h 4982930"/>
              <a:gd name="connsiteX3" fmla="*/ 7006111 w 9203211"/>
              <a:gd name="connsiteY3" fmla="*/ 4982493 h 4982930"/>
              <a:gd name="connsiteX4" fmla="*/ 0 w 9203211"/>
              <a:gd name="connsiteY4" fmla="*/ 4957093 h 4982930"/>
              <a:gd name="connsiteX5" fmla="*/ 1638300 w 9203211"/>
              <a:gd name="connsiteY5" fmla="*/ 0 h 4982930"/>
              <a:gd name="connsiteX0" fmla="*/ 1638300 w 9203211"/>
              <a:gd name="connsiteY0" fmla="*/ 0 h 4957093"/>
              <a:gd name="connsiteX1" fmla="*/ 3894609 w 9203211"/>
              <a:gd name="connsiteY1" fmla="*/ 42193 h 4957093"/>
              <a:gd name="connsiteX2" fmla="*/ 9203211 w 9203211"/>
              <a:gd name="connsiteY2" fmla="*/ 2743200 h 4957093"/>
              <a:gd name="connsiteX3" fmla="*/ 9190511 w 9203211"/>
              <a:gd name="connsiteY3" fmla="*/ 4944393 h 4957093"/>
              <a:gd name="connsiteX4" fmla="*/ 0 w 9203211"/>
              <a:gd name="connsiteY4" fmla="*/ 4957093 h 4957093"/>
              <a:gd name="connsiteX5" fmla="*/ 1638300 w 9203211"/>
              <a:gd name="connsiteY5" fmla="*/ 0 h 4957093"/>
              <a:gd name="connsiteX0" fmla="*/ 1638300 w 9203211"/>
              <a:gd name="connsiteY0" fmla="*/ 1189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638300 w 9203211"/>
              <a:gd name="connsiteY5" fmla="*/ 1189707 h 6146800"/>
              <a:gd name="connsiteX0" fmla="*/ 12700 w 9203211"/>
              <a:gd name="connsiteY0" fmla="*/ 46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2700 w 9203211"/>
              <a:gd name="connsiteY5" fmla="*/ 46707 h 6146800"/>
              <a:gd name="connsiteX0" fmla="*/ 12700 w 9190647"/>
              <a:gd name="connsiteY0" fmla="*/ 46707 h 6146800"/>
              <a:gd name="connsiteX1" fmla="*/ 4339109 w 9190647"/>
              <a:gd name="connsiteY1" fmla="*/ 0 h 6146800"/>
              <a:gd name="connsiteX2" fmla="*/ 6777511 w 9190647"/>
              <a:gd name="connsiteY2" fmla="*/ 5431507 h 6146800"/>
              <a:gd name="connsiteX3" fmla="*/ 9190511 w 9190647"/>
              <a:gd name="connsiteY3" fmla="*/ 6134100 h 6146800"/>
              <a:gd name="connsiteX4" fmla="*/ 0 w 9190647"/>
              <a:gd name="connsiteY4" fmla="*/ 6146800 h 6146800"/>
              <a:gd name="connsiteX5" fmla="*/ 12700 w 9190647"/>
              <a:gd name="connsiteY5" fmla="*/ 46707 h 6146800"/>
              <a:gd name="connsiteX0" fmla="*/ 12700 w 6777511"/>
              <a:gd name="connsiteY0" fmla="*/ 46707 h 6160764"/>
              <a:gd name="connsiteX1" fmla="*/ 4339109 w 6777511"/>
              <a:gd name="connsiteY1" fmla="*/ 0 h 6160764"/>
              <a:gd name="connsiteX2" fmla="*/ 6777511 w 6777511"/>
              <a:gd name="connsiteY2" fmla="*/ 5431507 h 6160764"/>
              <a:gd name="connsiteX3" fmla="*/ 6447311 w 6777511"/>
              <a:gd name="connsiteY3" fmla="*/ 6159500 h 6160764"/>
              <a:gd name="connsiteX4" fmla="*/ 0 w 6777511"/>
              <a:gd name="connsiteY4" fmla="*/ 6146800 h 6160764"/>
              <a:gd name="connsiteX5" fmla="*/ 12700 w 6777511"/>
              <a:gd name="connsiteY5" fmla="*/ 46707 h 6160764"/>
              <a:gd name="connsiteX0" fmla="*/ 12700 w 7196611"/>
              <a:gd name="connsiteY0" fmla="*/ 46707 h 6175539"/>
              <a:gd name="connsiteX1" fmla="*/ 4339109 w 7196611"/>
              <a:gd name="connsiteY1" fmla="*/ 0 h 6175539"/>
              <a:gd name="connsiteX2" fmla="*/ 7196611 w 7196611"/>
              <a:gd name="connsiteY2" fmla="*/ 6168107 h 6175539"/>
              <a:gd name="connsiteX3" fmla="*/ 6447311 w 7196611"/>
              <a:gd name="connsiteY3" fmla="*/ 6159500 h 6175539"/>
              <a:gd name="connsiteX4" fmla="*/ 0 w 7196611"/>
              <a:gd name="connsiteY4" fmla="*/ 6146800 h 6175539"/>
              <a:gd name="connsiteX5" fmla="*/ 12700 w 7196611"/>
              <a:gd name="connsiteY5" fmla="*/ 46707 h 6175539"/>
              <a:gd name="connsiteX0" fmla="*/ 12700 w 6447311"/>
              <a:gd name="connsiteY0" fmla="*/ 46707 h 6159500"/>
              <a:gd name="connsiteX1" fmla="*/ 4339109 w 6447311"/>
              <a:gd name="connsiteY1" fmla="*/ 0 h 6159500"/>
              <a:gd name="connsiteX2" fmla="*/ 6447311 w 6447311"/>
              <a:gd name="connsiteY2" fmla="*/ 6159500 h 6159500"/>
              <a:gd name="connsiteX3" fmla="*/ 0 w 6447311"/>
              <a:gd name="connsiteY3" fmla="*/ 6146800 h 6159500"/>
              <a:gd name="connsiteX4" fmla="*/ 12700 w 6447311"/>
              <a:gd name="connsiteY4" fmla="*/ 46707 h 6159500"/>
              <a:gd name="connsiteX0" fmla="*/ 12700 w 7412511"/>
              <a:gd name="connsiteY0" fmla="*/ 46707 h 6159500"/>
              <a:gd name="connsiteX1" fmla="*/ 4339109 w 7412511"/>
              <a:gd name="connsiteY1" fmla="*/ 0 h 6159500"/>
              <a:gd name="connsiteX2" fmla="*/ 7412511 w 7412511"/>
              <a:gd name="connsiteY2" fmla="*/ 6159500 h 6159500"/>
              <a:gd name="connsiteX3" fmla="*/ 0 w 7412511"/>
              <a:gd name="connsiteY3" fmla="*/ 6146800 h 6159500"/>
              <a:gd name="connsiteX4" fmla="*/ 12700 w 7412511"/>
              <a:gd name="connsiteY4" fmla="*/ 46707 h 61595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8034811"/>
              <a:gd name="connsiteY0" fmla="*/ 21307 h 6121400"/>
              <a:gd name="connsiteX1" fmla="*/ 3196109 w 8034811"/>
              <a:gd name="connsiteY1" fmla="*/ 0 h 6121400"/>
              <a:gd name="connsiteX2" fmla="*/ 8034811 w 8034811"/>
              <a:gd name="connsiteY2" fmla="*/ 6121400 h 6121400"/>
              <a:gd name="connsiteX3" fmla="*/ 0 w 8034811"/>
              <a:gd name="connsiteY3" fmla="*/ 6121400 h 6121400"/>
              <a:gd name="connsiteX4" fmla="*/ 12700 w 8034811"/>
              <a:gd name="connsiteY4" fmla="*/ 21307 h 6121400"/>
              <a:gd name="connsiteX0" fmla="*/ 12700 w 8034811"/>
              <a:gd name="connsiteY0" fmla="*/ 8607 h 6108700"/>
              <a:gd name="connsiteX1" fmla="*/ 4720109 w 8034811"/>
              <a:gd name="connsiteY1" fmla="*/ 0 h 6108700"/>
              <a:gd name="connsiteX2" fmla="*/ 8034811 w 8034811"/>
              <a:gd name="connsiteY2" fmla="*/ 6108700 h 6108700"/>
              <a:gd name="connsiteX3" fmla="*/ 0 w 8034811"/>
              <a:gd name="connsiteY3" fmla="*/ 6108700 h 6108700"/>
              <a:gd name="connsiteX4" fmla="*/ 12700 w 8034811"/>
              <a:gd name="connsiteY4" fmla="*/ 8607 h 610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4811" h="6108700">
                <a:moveTo>
                  <a:pt x="12700" y="8607"/>
                </a:moveTo>
                <a:lnTo>
                  <a:pt x="4720109" y="0"/>
                </a:lnTo>
                <a:lnTo>
                  <a:pt x="8034811" y="6108700"/>
                </a:lnTo>
                <a:lnTo>
                  <a:pt x="0" y="6108700"/>
                </a:lnTo>
                <a:cubicBezTo>
                  <a:pt x="4233" y="4075336"/>
                  <a:pt x="8467" y="2041971"/>
                  <a:pt x="12700" y="8607"/>
                </a:cubicBezTo>
                <a:close/>
              </a:path>
            </a:pathLst>
          </a:custGeom>
          <a:solidFill>
            <a:schemeClr val="tx1">
              <a:lumMod val="95000"/>
              <a:lumOff val="5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4"/>
          <p:cNvSpPr txBox="1">
            <a:spLocks noChangeArrowheads="1"/>
          </p:cNvSpPr>
          <p:nvPr/>
        </p:nvSpPr>
        <p:spPr bwMode="auto">
          <a:xfrm>
            <a:off x="1423277" y="2695684"/>
            <a:ext cx="7720722" cy="2217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algn="r" defTabSz="457200" rtl="0" eaLnBrk="1" fontAlgn="auto" latinLnBrk="0" hangingPunct="1">
              <a:lnSpc>
                <a:spcPct val="110000"/>
              </a:lnSpc>
              <a:spcBef>
                <a:spcPts val="0"/>
              </a:spcBef>
              <a:spcAft>
                <a:spcPts val="0"/>
              </a:spcAft>
              <a:buClrTx/>
              <a:buSzTx/>
              <a:buFontTx/>
              <a:buNone/>
              <a:tabLst/>
              <a:defRPr/>
            </a:pPr>
            <a:endParaRPr lang="en-US" sz="4800" b="1" dirty="0">
              <a:solidFill>
                <a:schemeClr val="bg1"/>
              </a:solidFill>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Hail Damage</a:t>
            </a:r>
            <a:endParaRPr kumimoji="0" lang="en-US" sz="48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10000"/>
              </a:lnSpc>
              <a:spcBef>
                <a:spcPts val="0"/>
              </a:spcBef>
              <a:spcAft>
                <a:spcPts val="0"/>
              </a:spcAft>
              <a:buClrTx/>
              <a:buSzTx/>
              <a:buFontTx/>
              <a:buNone/>
              <a:tabLst/>
              <a:defRPr/>
            </a:pPr>
            <a:r>
              <a:rPr lang="en-US" sz="3200" b="1" baseline="0" dirty="0">
                <a:solidFill>
                  <a:schemeClr val="bg1"/>
                </a:solidFill>
                <a:latin typeface="Arial" panose="020B0604020202020204" pitchFamily="34" charset="0"/>
                <a:cs typeface="Arial" panose="020B0604020202020204" pitchFamily="34" charset="0"/>
              </a:rPr>
              <a:t>Area Calculation</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50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2953565" y="184150"/>
            <a:ext cx="209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r>
              <a:rPr lang="en-ZA" altLang="en-US" sz="3200" b="1" dirty="0">
                <a:solidFill>
                  <a:srgbClr val="EAEAEA"/>
                </a:solidFill>
              </a:rPr>
              <a:t>Approach</a:t>
            </a:r>
          </a:p>
        </p:txBody>
      </p:sp>
      <p:sp>
        <p:nvSpPr>
          <p:cNvPr id="12291" name="Rectangle 3"/>
          <p:cNvSpPr txBox="1">
            <a:spLocks noChangeArrowheads="1"/>
          </p:cNvSpPr>
          <p:nvPr/>
        </p:nvSpPr>
        <p:spPr bwMode="auto">
          <a:xfrm>
            <a:off x="280988" y="1055688"/>
            <a:ext cx="852170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nSpc>
                <a:spcPct val="150000"/>
              </a:lnSpc>
              <a:spcBef>
                <a:spcPts val="400"/>
              </a:spcBef>
              <a:buFontTx/>
              <a:buChar char="–"/>
            </a:pPr>
            <a:r>
              <a:rPr lang="en-ZA" altLang="en-US" sz="2800" dirty="0">
                <a:latin typeface="Calibri" panose="020F0502020204030204" pitchFamily="34" charset="0"/>
              </a:rPr>
              <a:t>Hail Storm Event: 19 January 2019</a:t>
            </a:r>
          </a:p>
          <a:p>
            <a:pPr lvl="1">
              <a:lnSpc>
                <a:spcPct val="150000"/>
              </a:lnSpc>
              <a:spcBef>
                <a:spcPts val="400"/>
              </a:spcBef>
              <a:buFontTx/>
              <a:buChar char="–"/>
            </a:pPr>
            <a:r>
              <a:rPr lang="en-ZA" altLang="en-US" sz="2800" dirty="0">
                <a:latin typeface="Calibri" panose="020F0502020204030204" pitchFamily="34" charset="0"/>
              </a:rPr>
              <a:t>Satellite Imagery Dates: </a:t>
            </a:r>
          </a:p>
          <a:p>
            <a:pPr marL="2743200" lvl="5" indent="-514350">
              <a:spcBef>
                <a:spcPts val="400"/>
              </a:spcBef>
              <a:buFont typeface="+mj-lt"/>
              <a:buAutoNum type="alphaUcPeriod"/>
            </a:pPr>
            <a:r>
              <a:rPr lang="en-ZA" altLang="en-US" sz="2800" dirty="0">
                <a:latin typeface="Calibri" panose="020F0502020204030204" pitchFamily="34" charset="0"/>
              </a:rPr>
              <a:t>12 January 2019</a:t>
            </a:r>
          </a:p>
          <a:p>
            <a:pPr marL="2743200" lvl="5" indent="-514350">
              <a:spcBef>
                <a:spcPts val="400"/>
              </a:spcBef>
              <a:buFont typeface="+mj-lt"/>
              <a:buAutoNum type="alphaUcPeriod"/>
            </a:pPr>
            <a:r>
              <a:rPr lang="en-ZA" altLang="en-US" sz="2800" dirty="0">
                <a:latin typeface="Calibri" panose="020F0502020204030204" pitchFamily="34" charset="0"/>
              </a:rPr>
              <a:t>22 January 2019</a:t>
            </a:r>
          </a:p>
          <a:p>
            <a:pPr marL="2743200" lvl="5" indent="-514350">
              <a:spcBef>
                <a:spcPts val="400"/>
              </a:spcBef>
              <a:buFont typeface="+mj-lt"/>
              <a:buAutoNum type="alphaUcPeriod"/>
            </a:pPr>
            <a:r>
              <a:rPr lang="en-ZA" altLang="en-US" sz="2800" dirty="0">
                <a:latin typeface="Calibri" panose="020F0502020204030204" pitchFamily="34" charset="0"/>
              </a:rPr>
              <a:t>21 February 2019</a:t>
            </a:r>
          </a:p>
          <a:p>
            <a:pPr lvl="1">
              <a:lnSpc>
                <a:spcPct val="150000"/>
              </a:lnSpc>
              <a:spcBef>
                <a:spcPts val="400"/>
              </a:spcBef>
              <a:buFontTx/>
              <a:buChar char="–"/>
            </a:pPr>
            <a:r>
              <a:rPr lang="en-ZA" altLang="en-US" sz="2800" dirty="0">
                <a:latin typeface="Calibri" panose="020F0502020204030204" pitchFamily="34" charset="0"/>
              </a:rPr>
              <a:t>Leaf Area Calculation</a:t>
            </a:r>
          </a:p>
          <a:p>
            <a:pPr lvl="1">
              <a:lnSpc>
                <a:spcPct val="150000"/>
              </a:lnSpc>
              <a:spcBef>
                <a:spcPts val="400"/>
              </a:spcBef>
              <a:buFontTx/>
              <a:buChar char="–"/>
            </a:pPr>
            <a:r>
              <a:rPr lang="en-ZA" altLang="en-US" sz="2800" dirty="0">
                <a:latin typeface="Calibri" panose="020F0502020204030204" pitchFamily="34" charset="0"/>
              </a:rPr>
              <a:t>Crop Damage: Leaf Area Decrease </a:t>
            </a:r>
          </a:p>
          <a:p>
            <a:pPr lvl="1">
              <a:lnSpc>
                <a:spcPct val="150000"/>
              </a:lnSpc>
              <a:spcBef>
                <a:spcPts val="400"/>
              </a:spcBef>
              <a:buFontTx/>
              <a:buChar char="–"/>
            </a:pPr>
            <a:r>
              <a:rPr lang="en-ZA" altLang="en-US" sz="2800" dirty="0">
                <a:latin typeface="Calibri" panose="020F0502020204030204" pitchFamily="34" charset="0"/>
              </a:rPr>
              <a:t>Select Fields with LAI decrease and Calculate Ha</a:t>
            </a:r>
          </a:p>
          <a:p>
            <a:pPr lvl="1">
              <a:lnSpc>
                <a:spcPct val="200000"/>
              </a:lnSpc>
              <a:spcBef>
                <a:spcPts val="400"/>
              </a:spcBef>
              <a:buFontTx/>
              <a:buChar char="–"/>
            </a:pPr>
            <a:endParaRPr lang="en-ZA" altLang="en-US" sz="2800" dirty="0">
              <a:latin typeface="Calibri" panose="020F0502020204030204" pitchFamily="34" charset="0"/>
            </a:endParaRPr>
          </a:p>
        </p:txBody>
      </p:sp>
    </p:spTree>
    <p:extLst>
      <p:ext uri="{BB962C8B-B14F-4D97-AF65-F5344CB8AC3E}">
        <p14:creationId xmlns:p14="http://schemas.microsoft.com/office/powerpoint/2010/main" val="361286836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1464848" y="233363"/>
            <a:ext cx="5307863" cy="584775"/>
          </a:xfrm>
          <a:prstGeom prst="rect">
            <a:avLst/>
          </a:prstGeom>
          <a:noFill/>
          <a:ln w="9525">
            <a:noFill/>
            <a:miter lim="800000"/>
            <a:headEnd/>
            <a:tailEnd/>
          </a:ln>
        </p:spPr>
        <p:txBody>
          <a:bodyPr wrap="none">
            <a:spAutoFit/>
          </a:bodyPr>
          <a:lstStyle/>
          <a:p>
            <a:pPr algn="ctr" defTabSz="914400"/>
            <a:r>
              <a:rPr lang="en-ZA" altLang="en-US" sz="3200" b="1" dirty="0">
                <a:solidFill>
                  <a:srgbClr val="EAEAEA"/>
                </a:solidFill>
              </a:rPr>
              <a:t>Image Before 12 Jan 2019</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8000" y="1116000"/>
            <a:ext cx="5250783" cy="5616000"/>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val="1093275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1631977" y="233363"/>
            <a:ext cx="4973606" cy="584775"/>
          </a:xfrm>
          <a:prstGeom prst="rect">
            <a:avLst/>
          </a:prstGeom>
          <a:noFill/>
          <a:ln w="9525">
            <a:noFill/>
            <a:miter lim="800000"/>
            <a:headEnd/>
            <a:tailEnd/>
          </a:ln>
        </p:spPr>
        <p:txBody>
          <a:bodyPr wrap="none">
            <a:spAutoFit/>
          </a:bodyPr>
          <a:lstStyle/>
          <a:p>
            <a:pPr algn="ctr" defTabSz="914400"/>
            <a:r>
              <a:rPr lang="en-ZA" altLang="en-US" sz="3200" b="1" dirty="0">
                <a:solidFill>
                  <a:srgbClr val="EAEAEA"/>
                </a:solidFill>
              </a:rPr>
              <a:t>Image After: 22 Jan 2019</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8000" y="1116000"/>
            <a:ext cx="5250782" cy="5616000"/>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val="36515331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1468798" y="0"/>
            <a:ext cx="5355954" cy="1077218"/>
          </a:xfrm>
          <a:prstGeom prst="rect">
            <a:avLst/>
          </a:prstGeom>
          <a:noFill/>
          <a:ln w="9525">
            <a:noFill/>
            <a:miter lim="800000"/>
            <a:headEnd/>
            <a:tailEnd/>
          </a:ln>
        </p:spPr>
        <p:txBody>
          <a:bodyPr wrap="none">
            <a:spAutoFit/>
          </a:bodyPr>
          <a:lstStyle/>
          <a:p>
            <a:pPr algn="ctr" defTabSz="914400"/>
            <a:r>
              <a:rPr lang="en-ZA" altLang="en-US" sz="3200" b="1" dirty="0">
                <a:solidFill>
                  <a:srgbClr val="EAEAEA"/>
                </a:solidFill>
              </a:rPr>
              <a:t>Hail Damage LAI Decrease</a:t>
            </a:r>
          </a:p>
          <a:p>
            <a:pPr algn="ctr" defTabSz="914400"/>
            <a:r>
              <a:rPr lang="en-ZA" altLang="en-US" sz="3200" b="1" dirty="0">
                <a:solidFill>
                  <a:srgbClr val="EAEAEA"/>
                </a:solidFill>
              </a:rPr>
              <a:t>12 January – 22 January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8000" y="1116000"/>
            <a:ext cx="5250782" cy="5616000"/>
          </a:xfrm>
          <a:prstGeom prst="rect">
            <a:avLst/>
          </a:prstGeom>
          <a:noFill/>
          <a:ln w="38100">
            <a:solidFill>
              <a:srgbClr val="C00000"/>
            </a:solidFill>
            <a:miter lim="800000"/>
            <a:headEnd/>
            <a:tailEnd/>
          </a:ln>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1" b="9744"/>
          <a:stretch/>
        </p:blipFill>
        <p:spPr>
          <a:xfrm rot="5400000">
            <a:off x="6658340" y="3413692"/>
            <a:ext cx="3058666" cy="253381"/>
          </a:xfrm>
          <a:prstGeom prst="rect">
            <a:avLst/>
          </a:prstGeom>
          <a:ln w="38100">
            <a:solidFill>
              <a:schemeClr val="accent1"/>
            </a:solidFill>
          </a:ln>
        </p:spPr>
      </p:pic>
      <p:sp>
        <p:nvSpPr>
          <p:cNvPr id="6" name="Rectangle 9"/>
          <p:cNvSpPr>
            <a:spLocks noChangeArrowheads="1"/>
          </p:cNvSpPr>
          <p:nvPr/>
        </p:nvSpPr>
        <p:spPr bwMode="auto">
          <a:xfrm>
            <a:off x="7632441" y="1687884"/>
            <a:ext cx="1119673" cy="338554"/>
          </a:xfrm>
          <a:prstGeom prst="rect">
            <a:avLst/>
          </a:prstGeom>
          <a:solidFill>
            <a:srgbClr val="FFFF00"/>
          </a:solidFill>
          <a:ln w="38100">
            <a:solidFill>
              <a:schemeClr val="accent1"/>
            </a:solidFill>
            <a:miter lim="800000"/>
            <a:headEnd/>
            <a:tailEnd/>
          </a:ln>
          <a:effectLst/>
        </p:spPr>
        <p:txBody>
          <a:bodyPr wrap="square" anchor="ctr">
            <a:spAutoFit/>
          </a:bodyPr>
          <a:lstStyle/>
          <a:p>
            <a:pPr eaLnBrk="0" hangingPunct="0"/>
            <a:r>
              <a:rPr lang="en-US" sz="1200" dirty="0">
                <a:cs typeface="Times New Roman" pitchFamily="18" charset="0"/>
              </a:rPr>
              <a:t> </a:t>
            </a:r>
            <a:r>
              <a:rPr lang="en-US" sz="1600" dirty="0">
                <a:cs typeface="Times New Roman" pitchFamily="18" charset="0"/>
              </a:rPr>
              <a:t>Decrease</a:t>
            </a:r>
            <a:endParaRPr lang="en-US" sz="1600" dirty="0"/>
          </a:p>
        </p:txBody>
      </p:sp>
      <p:sp>
        <p:nvSpPr>
          <p:cNvPr id="7" name="Rectangle 9"/>
          <p:cNvSpPr>
            <a:spLocks noChangeArrowheads="1"/>
          </p:cNvSpPr>
          <p:nvPr/>
        </p:nvSpPr>
        <p:spPr bwMode="auto">
          <a:xfrm>
            <a:off x="7632441" y="5054327"/>
            <a:ext cx="1119673" cy="338554"/>
          </a:xfrm>
          <a:prstGeom prst="rect">
            <a:avLst/>
          </a:prstGeom>
          <a:solidFill>
            <a:srgbClr val="FFFF00"/>
          </a:solidFill>
          <a:ln w="38100">
            <a:solidFill>
              <a:schemeClr val="accent1"/>
            </a:solidFill>
            <a:miter lim="800000"/>
            <a:headEnd/>
            <a:tailEnd/>
          </a:ln>
          <a:effectLst/>
        </p:spPr>
        <p:txBody>
          <a:bodyPr wrap="square" anchor="ctr">
            <a:spAutoFit/>
          </a:bodyPr>
          <a:lstStyle/>
          <a:p>
            <a:pPr eaLnBrk="0" hangingPunct="0"/>
            <a:r>
              <a:rPr lang="en-US" sz="1200" dirty="0">
                <a:cs typeface="Times New Roman" pitchFamily="18" charset="0"/>
              </a:rPr>
              <a:t> </a:t>
            </a:r>
            <a:r>
              <a:rPr lang="en-US" sz="1600" dirty="0">
                <a:cs typeface="Times New Roman" pitchFamily="18" charset="0"/>
              </a:rPr>
              <a:t>Increase</a:t>
            </a:r>
            <a:endParaRPr lang="en-US" sz="1600" dirty="0"/>
          </a:p>
        </p:txBody>
      </p:sp>
    </p:spTree>
    <p:extLst>
      <p:ext uri="{BB962C8B-B14F-4D97-AF65-F5344CB8AC3E}">
        <p14:creationId xmlns:p14="http://schemas.microsoft.com/office/powerpoint/2010/main" val="44458597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1468798" y="0"/>
            <a:ext cx="5355954" cy="1077218"/>
          </a:xfrm>
          <a:prstGeom prst="rect">
            <a:avLst/>
          </a:prstGeom>
          <a:noFill/>
          <a:ln w="9525">
            <a:noFill/>
            <a:miter lim="800000"/>
            <a:headEnd/>
            <a:tailEnd/>
          </a:ln>
        </p:spPr>
        <p:txBody>
          <a:bodyPr wrap="none">
            <a:spAutoFit/>
          </a:bodyPr>
          <a:lstStyle/>
          <a:p>
            <a:pPr algn="ctr" defTabSz="914400"/>
            <a:r>
              <a:rPr lang="en-ZA" altLang="en-US" sz="3200" b="1" dirty="0">
                <a:solidFill>
                  <a:srgbClr val="EAEAEA"/>
                </a:solidFill>
              </a:rPr>
              <a:t>Hail Damage LAI Decrease</a:t>
            </a:r>
          </a:p>
          <a:p>
            <a:pPr algn="ctr" defTabSz="914400"/>
            <a:r>
              <a:rPr lang="en-ZA" altLang="en-US" sz="3200" b="1" dirty="0">
                <a:solidFill>
                  <a:srgbClr val="EAEAEA"/>
                </a:solidFill>
              </a:rPr>
              <a:t>12 January – 21 February</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1" b="9744"/>
          <a:stretch/>
        </p:blipFill>
        <p:spPr>
          <a:xfrm rot="5400000">
            <a:off x="6658340" y="3413692"/>
            <a:ext cx="3058666" cy="253381"/>
          </a:xfrm>
          <a:prstGeom prst="rect">
            <a:avLst/>
          </a:prstGeom>
          <a:ln w="38100">
            <a:solidFill>
              <a:schemeClr val="accent1"/>
            </a:solidFill>
          </a:ln>
        </p:spPr>
      </p:pic>
      <p:sp>
        <p:nvSpPr>
          <p:cNvPr id="7" name="Rectangle 9"/>
          <p:cNvSpPr>
            <a:spLocks noChangeArrowheads="1"/>
          </p:cNvSpPr>
          <p:nvPr/>
        </p:nvSpPr>
        <p:spPr bwMode="auto">
          <a:xfrm>
            <a:off x="7632441" y="1687884"/>
            <a:ext cx="1119673" cy="338554"/>
          </a:xfrm>
          <a:prstGeom prst="rect">
            <a:avLst/>
          </a:prstGeom>
          <a:solidFill>
            <a:srgbClr val="FFFF00"/>
          </a:solidFill>
          <a:ln w="38100">
            <a:solidFill>
              <a:schemeClr val="accent1"/>
            </a:solidFill>
            <a:miter lim="800000"/>
            <a:headEnd/>
            <a:tailEnd/>
          </a:ln>
          <a:effectLst/>
        </p:spPr>
        <p:txBody>
          <a:bodyPr wrap="square" anchor="ctr">
            <a:spAutoFit/>
          </a:bodyPr>
          <a:lstStyle/>
          <a:p>
            <a:pPr eaLnBrk="0" hangingPunct="0"/>
            <a:r>
              <a:rPr lang="en-US" sz="1200" dirty="0">
                <a:cs typeface="Times New Roman" pitchFamily="18" charset="0"/>
              </a:rPr>
              <a:t> </a:t>
            </a:r>
            <a:r>
              <a:rPr lang="en-US" sz="1600" dirty="0">
                <a:cs typeface="Times New Roman" pitchFamily="18" charset="0"/>
              </a:rPr>
              <a:t>Decrease</a:t>
            </a:r>
            <a:endParaRPr lang="en-US" sz="1600" dirty="0"/>
          </a:p>
        </p:txBody>
      </p:sp>
      <p:sp>
        <p:nvSpPr>
          <p:cNvPr id="8" name="Rectangle 9"/>
          <p:cNvSpPr>
            <a:spLocks noChangeArrowheads="1"/>
          </p:cNvSpPr>
          <p:nvPr/>
        </p:nvSpPr>
        <p:spPr bwMode="auto">
          <a:xfrm>
            <a:off x="7632441" y="5054327"/>
            <a:ext cx="1119673" cy="338554"/>
          </a:xfrm>
          <a:prstGeom prst="rect">
            <a:avLst/>
          </a:prstGeom>
          <a:solidFill>
            <a:srgbClr val="FFFF00"/>
          </a:solidFill>
          <a:ln w="38100">
            <a:solidFill>
              <a:schemeClr val="accent1"/>
            </a:solidFill>
            <a:miter lim="800000"/>
            <a:headEnd/>
            <a:tailEnd/>
          </a:ln>
          <a:effectLst/>
        </p:spPr>
        <p:txBody>
          <a:bodyPr wrap="square" anchor="ctr">
            <a:spAutoFit/>
          </a:bodyPr>
          <a:lstStyle/>
          <a:p>
            <a:pPr eaLnBrk="0" hangingPunct="0"/>
            <a:r>
              <a:rPr lang="en-US" sz="1200" dirty="0">
                <a:cs typeface="Times New Roman" pitchFamily="18" charset="0"/>
              </a:rPr>
              <a:t> </a:t>
            </a:r>
            <a:r>
              <a:rPr lang="en-US" sz="1600" dirty="0">
                <a:cs typeface="Times New Roman" pitchFamily="18" charset="0"/>
              </a:rPr>
              <a:t>Increase</a:t>
            </a:r>
            <a:endParaRPr lang="en-US" sz="16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8000" y="1116000"/>
            <a:ext cx="5250782" cy="5616000"/>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val="99201271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8000" y="1116000"/>
            <a:ext cx="5250782" cy="5616000"/>
          </a:xfrm>
          <a:prstGeom prst="rect">
            <a:avLst/>
          </a:prstGeom>
          <a:noFill/>
          <a:ln w="38100">
            <a:solidFill>
              <a:srgbClr val="C00000"/>
            </a:solidFill>
            <a:miter lim="800000"/>
            <a:headEnd/>
            <a:tailEnd/>
          </a:ln>
        </p:spPr>
      </p:pic>
      <p:sp>
        <p:nvSpPr>
          <p:cNvPr id="5" name="TextBox 4"/>
          <p:cNvSpPr txBox="1">
            <a:spLocks noChangeArrowheads="1"/>
          </p:cNvSpPr>
          <p:nvPr/>
        </p:nvSpPr>
        <p:spPr bwMode="auto">
          <a:xfrm>
            <a:off x="1181745" y="38782"/>
            <a:ext cx="7161704" cy="1077218"/>
          </a:xfrm>
          <a:prstGeom prst="rect">
            <a:avLst/>
          </a:prstGeom>
          <a:noFill/>
          <a:ln w="9525">
            <a:noFill/>
            <a:miter lim="800000"/>
            <a:headEnd/>
            <a:tailEnd/>
          </a:ln>
        </p:spPr>
        <p:txBody>
          <a:bodyPr wrap="none">
            <a:spAutoFit/>
          </a:bodyPr>
          <a:lstStyle/>
          <a:p>
            <a:pPr algn="ctr" defTabSz="914400"/>
            <a:r>
              <a:rPr lang="en-ZA" altLang="en-US" sz="3200" b="1" dirty="0">
                <a:solidFill>
                  <a:srgbClr val="EAEAEA"/>
                </a:solidFill>
              </a:rPr>
              <a:t>Hail Damage: Decrease in Leaf Area</a:t>
            </a:r>
          </a:p>
          <a:p>
            <a:pPr algn="ctr" defTabSz="914400"/>
            <a:r>
              <a:rPr lang="en-ZA" altLang="en-US" sz="3200" b="1" dirty="0">
                <a:solidFill>
                  <a:srgbClr val="EAEAEA"/>
                </a:solidFill>
              </a:rPr>
              <a:t>Selected Fields</a:t>
            </a:r>
          </a:p>
        </p:txBody>
      </p:sp>
    </p:spTree>
    <p:extLst>
      <p:ext uri="{BB962C8B-B14F-4D97-AF65-F5344CB8AC3E}">
        <p14:creationId xmlns:p14="http://schemas.microsoft.com/office/powerpoint/2010/main" val="22136888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email"/>
          <a:srcRect/>
          <a:stretch>
            <a:fillRect/>
          </a:stretch>
        </p:blipFill>
        <p:spPr bwMode="auto">
          <a:xfrm>
            <a:off x="3563888" y="2341563"/>
            <a:ext cx="1219200" cy="1016000"/>
          </a:xfrm>
          <a:prstGeom prst="rect">
            <a:avLst/>
          </a:prstGeom>
          <a:noFill/>
          <a:ln w="9525">
            <a:noFill/>
            <a:miter lim="800000"/>
            <a:headEnd/>
            <a:tailEnd/>
          </a:ln>
        </p:spPr>
      </p:pic>
      <p:pic>
        <p:nvPicPr>
          <p:cNvPr id="5123" name="Picture 3" descr="blevert3"/>
          <p:cNvPicPr>
            <a:picLocks noChangeAspect="1" noChangeArrowheads="1"/>
          </p:cNvPicPr>
          <p:nvPr/>
        </p:nvPicPr>
        <p:blipFill>
          <a:blip r:embed="rId5" cstate="email"/>
          <a:srcRect/>
          <a:stretch>
            <a:fillRect/>
          </a:stretch>
        </p:blipFill>
        <p:spPr bwMode="auto">
          <a:xfrm>
            <a:off x="1269205" y="4277002"/>
            <a:ext cx="2112963" cy="1463675"/>
          </a:xfrm>
          <a:prstGeom prst="rect">
            <a:avLst/>
          </a:prstGeom>
          <a:noFill/>
          <a:ln w="38100">
            <a:solidFill>
              <a:srgbClr val="808080"/>
            </a:solidFill>
            <a:miter lim="800000"/>
            <a:headEnd/>
            <a:tailEnd/>
          </a:ln>
        </p:spPr>
      </p:pic>
      <p:sp>
        <p:nvSpPr>
          <p:cNvPr id="5124" name="Freeform 4"/>
          <p:cNvSpPr>
            <a:spLocks/>
          </p:cNvSpPr>
          <p:nvPr/>
        </p:nvSpPr>
        <p:spPr bwMode="auto">
          <a:xfrm rot="5647732">
            <a:off x="4410075" y="3770313"/>
            <a:ext cx="1189038" cy="576262"/>
          </a:xfrm>
          <a:custGeom>
            <a:avLst/>
            <a:gdLst>
              <a:gd name="T0" fmla="*/ 0 w 1209"/>
              <a:gd name="T1" fmla="*/ 2147483647 h 709"/>
              <a:gd name="T2" fmla="*/ 2147483647 w 1209"/>
              <a:gd name="T3" fmla="*/ 2147483647 h 709"/>
              <a:gd name="T4" fmla="*/ 2147483647 w 1209"/>
              <a:gd name="T5" fmla="*/ 2147483647 h 709"/>
              <a:gd name="T6" fmla="*/ 2147483647 w 1209"/>
              <a:gd name="T7" fmla="*/ 2147483647 h 709"/>
              <a:gd name="T8" fmla="*/ 2147483647 w 1209"/>
              <a:gd name="T9" fmla="*/ 2147483647 h 709"/>
              <a:gd name="T10" fmla="*/ 2147483647 w 1209"/>
              <a:gd name="T11" fmla="*/ 2147483647 h 709"/>
              <a:gd name="T12" fmla="*/ 2147483647 w 1209"/>
              <a:gd name="T13" fmla="*/ 2147483647 h 709"/>
              <a:gd name="T14" fmla="*/ 2147483647 w 1209"/>
              <a:gd name="T15" fmla="*/ 2147483647 h 709"/>
              <a:gd name="T16" fmla="*/ 2147483647 w 1209"/>
              <a:gd name="T17" fmla="*/ 0 h 709"/>
              <a:gd name="T18" fmla="*/ 2147483647 w 1209"/>
              <a:gd name="T19" fmla="*/ 2147483647 h 709"/>
              <a:gd name="T20" fmla="*/ 2147483647 w 1209"/>
              <a:gd name="T21" fmla="*/ 2147483647 h 709"/>
              <a:gd name="T22" fmla="*/ 2147483647 w 1209"/>
              <a:gd name="T23" fmla="*/ 2147483647 h 709"/>
              <a:gd name="T24" fmla="*/ 2147483647 w 1209"/>
              <a:gd name="T25" fmla="*/ 2147483647 h 709"/>
              <a:gd name="T26" fmla="*/ 0 w 1209"/>
              <a:gd name="T27" fmla="*/ 2147483647 h 7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9"/>
              <a:gd name="T43" fmla="*/ 0 h 709"/>
              <a:gd name="T44" fmla="*/ 1209 w 1209"/>
              <a:gd name="T45" fmla="*/ 709 h 7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9" h="709">
                <a:moveTo>
                  <a:pt x="0" y="555"/>
                </a:moveTo>
                <a:lnTo>
                  <a:pt x="207" y="709"/>
                </a:lnTo>
                <a:lnTo>
                  <a:pt x="469" y="575"/>
                </a:lnTo>
                <a:lnTo>
                  <a:pt x="420" y="538"/>
                </a:lnTo>
                <a:lnTo>
                  <a:pt x="644" y="439"/>
                </a:lnTo>
                <a:lnTo>
                  <a:pt x="594" y="402"/>
                </a:lnTo>
                <a:lnTo>
                  <a:pt x="875" y="262"/>
                </a:lnTo>
                <a:lnTo>
                  <a:pt x="828" y="228"/>
                </a:lnTo>
                <a:lnTo>
                  <a:pt x="1209" y="0"/>
                </a:lnTo>
                <a:lnTo>
                  <a:pt x="598" y="170"/>
                </a:lnTo>
                <a:lnTo>
                  <a:pt x="649" y="209"/>
                </a:lnTo>
                <a:lnTo>
                  <a:pt x="387" y="320"/>
                </a:lnTo>
                <a:lnTo>
                  <a:pt x="435" y="354"/>
                </a:lnTo>
                <a:lnTo>
                  <a:pt x="0" y="555"/>
                </a:lnTo>
                <a:close/>
              </a:path>
            </a:pathLst>
          </a:custGeom>
          <a:solidFill>
            <a:srgbClr val="FF9900"/>
          </a:solidFill>
          <a:ln w="9525">
            <a:noFill/>
            <a:round/>
            <a:headEnd/>
            <a:tailEnd/>
          </a:ln>
        </p:spPr>
        <p:txBody>
          <a:bodyPr/>
          <a:lstStyle/>
          <a:p>
            <a:endParaRPr lang="en-ZA"/>
          </a:p>
        </p:txBody>
      </p:sp>
      <p:sp>
        <p:nvSpPr>
          <p:cNvPr id="5125" name="AutoShape 5"/>
          <p:cNvSpPr>
            <a:spLocks noChangeArrowheads="1"/>
          </p:cNvSpPr>
          <p:nvPr/>
        </p:nvSpPr>
        <p:spPr bwMode="auto">
          <a:xfrm>
            <a:off x="4502150" y="5294313"/>
            <a:ext cx="1509713" cy="871537"/>
          </a:xfrm>
          <a:prstGeom prst="cube">
            <a:avLst>
              <a:gd name="adj" fmla="val 13727"/>
            </a:avLst>
          </a:prstGeom>
          <a:solidFill>
            <a:srgbClr val="99CCFF"/>
          </a:solidFill>
          <a:ln w="9525">
            <a:solidFill>
              <a:srgbClr val="99CCFF"/>
            </a:solidFill>
            <a:miter lim="800000"/>
            <a:headEnd/>
            <a:tailEnd/>
          </a:ln>
        </p:spPr>
        <p:txBody>
          <a:bodyPr wrap="none" anchor="ctr"/>
          <a:lstStyle/>
          <a:p>
            <a:pPr algn="ctr" eaLnBrk="0" hangingPunct="0"/>
            <a:r>
              <a:rPr lang="en-GB" sz="1600" b="1">
                <a:solidFill>
                  <a:srgbClr val="000099"/>
                </a:solidFill>
                <a:latin typeface="Comic Sans MS" pitchFamily="66" charset="0"/>
                <a:cs typeface="Arial" charset="0"/>
              </a:rPr>
              <a:t>Ground </a:t>
            </a:r>
          </a:p>
          <a:p>
            <a:pPr algn="ctr" eaLnBrk="0" hangingPunct="0"/>
            <a:r>
              <a:rPr lang="en-GB" sz="1600" b="1">
                <a:solidFill>
                  <a:srgbClr val="000099"/>
                </a:solidFill>
                <a:latin typeface="Comic Sans MS" pitchFamily="66" charset="0"/>
                <a:cs typeface="Arial" charset="0"/>
              </a:rPr>
              <a:t>Receiving </a:t>
            </a:r>
          </a:p>
          <a:p>
            <a:pPr algn="ctr" eaLnBrk="0" hangingPunct="0"/>
            <a:r>
              <a:rPr lang="en-GB" sz="1600" b="1">
                <a:solidFill>
                  <a:srgbClr val="000099"/>
                </a:solidFill>
                <a:latin typeface="Comic Sans MS" pitchFamily="66" charset="0"/>
                <a:cs typeface="Arial" charset="0"/>
              </a:rPr>
              <a:t>Station</a:t>
            </a:r>
            <a:endParaRPr lang="en-GB" sz="1400" b="1">
              <a:solidFill>
                <a:srgbClr val="000099"/>
              </a:solidFill>
              <a:latin typeface="Comic Sans MS" pitchFamily="66" charset="0"/>
              <a:cs typeface="Arial" charset="0"/>
            </a:endParaRPr>
          </a:p>
        </p:txBody>
      </p:sp>
      <p:sp>
        <p:nvSpPr>
          <p:cNvPr id="5126" name="Text Box 6"/>
          <p:cNvSpPr txBox="1">
            <a:spLocks noChangeArrowheads="1"/>
          </p:cNvSpPr>
          <p:nvPr/>
        </p:nvSpPr>
        <p:spPr bwMode="auto">
          <a:xfrm>
            <a:off x="1219200" y="3186113"/>
            <a:ext cx="1981200" cy="558800"/>
          </a:xfrm>
          <a:prstGeom prst="rect">
            <a:avLst/>
          </a:prstGeom>
          <a:noFill/>
          <a:ln w="9525">
            <a:noFill/>
            <a:miter lim="800000"/>
            <a:headEnd/>
            <a:tailEnd/>
          </a:ln>
        </p:spPr>
        <p:txBody>
          <a:bodyPr>
            <a:spAutoFit/>
          </a:bodyPr>
          <a:lstStyle/>
          <a:p>
            <a:pPr algn="ctr" eaLnBrk="0" hangingPunct="0">
              <a:lnSpc>
                <a:spcPct val="85000"/>
              </a:lnSpc>
            </a:pPr>
            <a:r>
              <a:rPr lang="en-GB" sz="1800" dirty="0">
                <a:solidFill>
                  <a:srgbClr val="0070C0"/>
                </a:solidFill>
                <a:latin typeface="Comic Sans MS" pitchFamily="66" charset="0"/>
                <a:cs typeface="Arial" charset="0"/>
              </a:rPr>
              <a:t>Canopy absorbs &amp; reflects light</a:t>
            </a:r>
          </a:p>
        </p:txBody>
      </p:sp>
      <p:sp>
        <p:nvSpPr>
          <p:cNvPr id="194567" name="Freeform 7"/>
          <p:cNvSpPr>
            <a:spLocks/>
          </p:cNvSpPr>
          <p:nvPr/>
        </p:nvSpPr>
        <p:spPr bwMode="auto">
          <a:xfrm>
            <a:off x="720725" y="2924175"/>
            <a:ext cx="3130550" cy="2403475"/>
          </a:xfrm>
          <a:custGeom>
            <a:avLst/>
            <a:gdLst>
              <a:gd name="T0" fmla="*/ 0 w 1750"/>
              <a:gd name="T1" fmla="*/ 2147483647 h 1597"/>
              <a:gd name="T2" fmla="*/ 2147483647 w 1750"/>
              <a:gd name="T3" fmla="*/ 2147483647 h 1597"/>
              <a:gd name="T4" fmla="*/ 2147483647 w 1750"/>
              <a:gd name="T5" fmla="*/ 0 h 1597"/>
              <a:gd name="T6" fmla="*/ 0 60000 65536"/>
              <a:gd name="T7" fmla="*/ 0 60000 65536"/>
              <a:gd name="T8" fmla="*/ 0 60000 65536"/>
              <a:gd name="T9" fmla="*/ 0 w 1750"/>
              <a:gd name="T10" fmla="*/ 0 h 1597"/>
              <a:gd name="T11" fmla="*/ 1750 w 1750"/>
              <a:gd name="T12" fmla="*/ 1597 h 1597"/>
            </a:gdLst>
            <a:ahLst/>
            <a:cxnLst>
              <a:cxn ang="T6">
                <a:pos x="T0" y="T1"/>
              </a:cxn>
              <a:cxn ang="T7">
                <a:pos x="T2" y="T3"/>
              </a:cxn>
              <a:cxn ang="T8">
                <a:pos x="T4" y="T5"/>
              </a:cxn>
            </a:cxnLst>
            <a:rect l="T9" t="T10" r="T11" b="T12"/>
            <a:pathLst>
              <a:path w="1750" h="1597">
                <a:moveTo>
                  <a:pt x="0" y="201"/>
                </a:moveTo>
                <a:lnTo>
                  <a:pt x="877" y="1597"/>
                </a:lnTo>
                <a:lnTo>
                  <a:pt x="1750" y="0"/>
                </a:lnTo>
              </a:path>
            </a:pathLst>
          </a:custGeom>
          <a:noFill/>
          <a:ln w="28575" cmpd="sng">
            <a:solidFill>
              <a:srgbClr val="FF0000"/>
            </a:solidFill>
            <a:round/>
            <a:headEnd/>
            <a:tailEnd/>
          </a:ln>
        </p:spPr>
        <p:txBody>
          <a:bodyPr/>
          <a:lstStyle/>
          <a:p>
            <a:endParaRPr lang="en-ZA"/>
          </a:p>
        </p:txBody>
      </p:sp>
      <p:sp>
        <p:nvSpPr>
          <p:cNvPr id="194568" name="Freeform 8"/>
          <p:cNvSpPr>
            <a:spLocks/>
          </p:cNvSpPr>
          <p:nvPr/>
        </p:nvSpPr>
        <p:spPr bwMode="auto">
          <a:xfrm>
            <a:off x="847725" y="2852738"/>
            <a:ext cx="2932113" cy="2276475"/>
          </a:xfrm>
          <a:custGeom>
            <a:avLst/>
            <a:gdLst>
              <a:gd name="T0" fmla="*/ 0 w 1750"/>
              <a:gd name="T1" fmla="*/ 2147483647 h 1597"/>
              <a:gd name="T2" fmla="*/ 2147483647 w 1750"/>
              <a:gd name="T3" fmla="*/ 2147483647 h 1597"/>
              <a:gd name="T4" fmla="*/ 2147483647 w 1750"/>
              <a:gd name="T5" fmla="*/ 0 h 1597"/>
              <a:gd name="T6" fmla="*/ 0 60000 65536"/>
              <a:gd name="T7" fmla="*/ 0 60000 65536"/>
              <a:gd name="T8" fmla="*/ 0 60000 65536"/>
              <a:gd name="T9" fmla="*/ 0 w 1750"/>
              <a:gd name="T10" fmla="*/ 0 h 1597"/>
              <a:gd name="T11" fmla="*/ 1750 w 1750"/>
              <a:gd name="T12" fmla="*/ 1597 h 1597"/>
            </a:gdLst>
            <a:ahLst/>
            <a:cxnLst>
              <a:cxn ang="T6">
                <a:pos x="T0" y="T1"/>
              </a:cxn>
              <a:cxn ang="T7">
                <a:pos x="T2" y="T3"/>
              </a:cxn>
              <a:cxn ang="T8">
                <a:pos x="T4" y="T5"/>
              </a:cxn>
            </a:cxnLst>
            <a:rect l="T9" t="T10" r="T11" b="T12"/>
            <a:pathLst>
              <a:path w="1750" h="1597">
                <a:moveTo>
                  <a:pt x="0" y="201"/>
                </a:moveTo>
                <a:lnTo>
                  <a:pt x="877" y="1597"/>
                </a:lnTo>
                <a:lnTo>
                  <a:pt x="1750" y="0"/>
                </a:lnTo>
              </a:path>
            </a:pathLst>
          </a:custGeom>
          <a:noFill/>
          <a:ln w="28575" cmpd="sng">
            <a:solidFill>
              <a:srgbClr val="33CC33"/>
            </a:solidFill>
            <a:round/>
            <a:headEnd/>
            <a:tailEnd/>
          </a:ln>
        </p:spPr>
        <p:txBody>
          <a:bodyPr/>
          <a:lstStyle/>
          <a:p>
            <a:endParaRPr lang="en-ZA"/>
          </a:p>
        </p:txBody>
      </p:sp>
      <p:sp>
        <p:nvSpPr>
          <p:cNvPr id="194569" name="Freeform 9"/>
          <p:cNvSpPr>
            <a:spLocks/>
          </p:cNvSpPr>
          <p:nvPr/>
        </p:nvSpPr>
        <p:spPr bwMode="auto">
          <a:xfrm>
            <a:off x="942975" y="2781300"/>
            <a:ext cx="2765425" cy="2136775"/>
          </a:xfrm>
          <a:custGeom>
            <a:avLst/>
            <a:gdLst>
              <a:gd name="T0" fmla="*/ 0 w 1750"/>
              <a:gd name="T1" fmla="*/ 2147483647 h 1597"/>
              <a:gd name="T2" fmla="*/ 2147483647 w 1750"/>
              <a:gd name="T3" fmla="*/ 2147483647 h 1597"/>
              <a:gd name="T4" fmla="*/ 2147483647 w 1750"/>
              <a:gd name="T5" fmla="*/ 0 h 1597"/>
              <a:gd name="T6" fmla="*/ 0 60000 65536"/>
              <a:gd name="T7" fmla="*/ 0 60000 65536"/>
              <a:gd name="T8" fmla="*/ 0 60000 65536"/>
              <a:gd name="T9" fmla="*/ 0 w 1750"/>
              <a:gd name="T10" fmla="*/ 0 h 1597"/>
              <a:gd name="T11" fmla="*/ 1750 w 1750"/>
              <a:gd name="T12" fmla="*/ 1597 h 1597"/>
            </a:gdLst>
            <a:ahLst/>
            <a:cxnLst>
              <a:cxn ang="T6">
                <a:pos x="T0" y="T1"/>
              </a:cxn>
              <a:cxn ang="T7">
                <a:pos x="T2" y="T3"/>
              </a:cxn>
              <a:cxn ang="T8">
                <a:pos x="T4" y="T5"/>
              </a:cxn>
            </a:cxnLst>
            <a:rect l="T9" t="T10" r="T11" b="T12"/>
            <a:pathLst>
              <a:path w="1750" h="1597">
                <a:moveTo>
                  <a:pt x="0" y="201"/>
                </a:moveTo>
                <a:lnTo>
                  <a:pt x="877" y="1597"/>
                </a:lnTo>
                <a:lnTo>
                  <a:pt x="1750" y="0"/>
                </a:lnTo>
              </a:path>
            </a:pathLst>
          </a:custGeom>
          <a:noFill/>
          <a:ln w="28575" cmpd="sng">
            <a:solidFill>
              <a:schemeClr val="accent2"/>
            </a:solidFill>
            <a:round/>
            <a:headEnd/>
            <a:tailEnd/>
          </a:ln>
        </p:spPr>
        <p:txBody>
          <a:bodyPr/>
          <a:lstStyle/>
          <a:p>
            <a:endParaRPr lang="en-ZA"/>
          </a:p>
        </p:txBody>
      </p:sp>
      <p:sp>
        <p:nvSpPr>
          <p:cNvPr id="5130" name="Text Box 10"/>
          <p:cNvSpPr txBox="1">
            <a:spLocks noChangeArrowheads="1"/>
          </p:cNvSpPr>
          <p:nvPr/>
        </p:nvSpPr>
        <p:spPr bwMode="auto">
          <a:xfrm>
            <a:off x="6227763" y="4259263"/>
            <a:ext cx="2895600" cy="825500"/>
          </a:xfrm>
          <a:prstGeom prst="rect">
            <a:avLst/>
          </a:prstGeom>
          <a:noFill/>
          <a:ln w="9525">
            <a:noFill/>
            <a:miter lim="800000"/>
            <a:headEnd/>
            <a:tailEnd/>
          </a:ln>
        </p:spPr>
        <p:txBody>
          <a:bodyPr>
            <a:spAutoFit/>
          </a:bodyPr>
          <a:lstStyle/>
          <a:p>
            <a:pPr algn="ctr" eaLnBrk="0" hangingPunct="0"/>
            <a:r>
              <a:rPr lang="en-GB" sz="1600" dirty="0">
                <a:solidFill>
                  <a:srgbClr val="0070C0"/>
                </a:solidFill>
                <a:latin typeface="Comic Sans MS" pitchFamily="66" charset="0"/>
                <a:cs typeface="Arial" charset="0"/>
              </a:rPr>
              <a:t>Processing and preparation for field boundaries and crop type analysis</a:t>
            </a:r>
          </a:p>
        </p:txBody>
      </p:sp>
      <p:sp>
        <p:nvSpPr>
          <p:cNvPr id="5131" name="Rectangle 11"/>
          <p:cNvSpPr>
            <a:spLocks noChangeArrowheads="1"/>
          </p:cNvSpPr>
          <p:nvPr/>
        </p:nvSpPr>
        <p:spPr bwMode="auto">
          <a:xfrm>
            <a:off x="817017" y="0"/>
            <a:ext cx="6193383" cy="1138773"/>
          </a:xfrm>
          <a:prstGeom prst="rect">
            <a:avLst/>
          </a:prstGeom>
          <a:noFill/>
          <a:ln w="9525">
            <a:noFill/>
            <a:miter lim="800000"/>
            <a:headEnd/>
            <a:tailEnd/>
          </a:ln>
        </p:spPr>
        <p:txBody>
          <a:bodyPr wrap="square">
            <a:spAutoFit/>
          </a:bodyPr>
          <a:lstStyle/>
          <a:p>
            <a:pPr eaLnBrk="0" hangingPunct="0"/>
            <a:r>
              <a:rPr lang="en-US" sz="4000" b="1" dirty="0">
                <a:solidFill>
                  <a:srgbClr val="EAEAEA"/>
                </a:solidFill>
                <a:latin typeface="Calibri" pitchFamily="34" charset="0"/>
                <a:cs typeface="Calibri" pitchFamily="34" charset="0"/>
              </a:rPr>
              <a:t>Satellite Technology</a:t>
            </a:r>
            <a:br>
              <a:rPr lang="en-US" sz="4000" dirty="0">
                <a:latin typeface="Calibri" pitchFamily="34" charset="0"/>
                <a:cs typeface="Calibri" pitchFamily="34" charset="0"/>
              </a:rPr>
            </a:br>
            <a:r>
              <a:rPr lang="en-US" sz="2800" dirty="0">
                <a:solidFill>
                  <a:srgbClr val="FFFF00"/>
                </a:solidFill>
                <a:latin typeface="Calibri" pitchFamily="34" charset="0"/>
                <a:cs typeface="Calibri" pitchFamily="34" charset="0"/>
              </a:rPr>
              <a:t> Recording Sun Reflectance</a:t>
            </a:r>
            <a:endParaRPr lang="en-GB" sz="4000" b="1" dirty="0">
              <a:solidFill>
                <a:srgbClr val="EAEAEA"/>
              </a:solidFill>
              <a:latin typeface="Calibri" pitchFamily="34" charset="0"/>
              <a:ea typeface="+mj-ea"/>
              <a:cs typeface="Calibri" pitchFamily="34" charset="0"/>
            </a:endParaRPr>
          </a:p>
        </p:txBody>
      </p:sp>
      <p:sp>
        <p:nvSpPr>
          <p:cNvPr id="5132" name="Rectangle 12"/>
          <p:cNvSpPr>
            <a:spLocks noChangeArrowheads="1"/>
          </p:cNvSpPr>
          <p:nvPr/>
        </p:nvSpPr>
        <p:spPr bwMode="auto">
          <a:xfrm>
            <a:off x="3048000" y="1371600"/>
            <a:ext cx="2438400" cy="915988"/>
          </a:xfrm>
          <a:prstGeom prst="rect">
            <a:avLst/>
          </a:prstGeom>
          <a:noFill/>
          <a:ln w="9525">
            <a:noFill/>
            <a:miter lim="800000"/>
            <a:headEnd/>
            <a:tailEnd/>
          </a:ln>
        </p:spPr>
        <p:txBody>
          <a:bodyPr>
            <a:spAutoFit/>
          </a:bodyPr>
          <a:lstStyle/>
          <a:p>
            <a:pPr algn="ctr" eaLnBrk="0" hangingPunct="0"/>
            <a:r>
              <a:rPr lang="en-GB" sz="1800" dirty="0">
                <a:solidFill>
                  <a:srgbClr val="0070C0"/>
                </a:solidFill>
                <a:latin typeface="Comic Sans MS" pitchFamily="66" charset="0"/>
                <a:cs typeface="Arial" charset="0"/>
              </a:rPr>
              <a:t>Satellite sensor measures canopy reflectance</a:t>
            </a:r>
          </a:p>
        </p:txBody>
      </p:sp>
      <p:graphicFrame>
        <p:nvGraphicFramePr>
          <p:cNvPr id="5133" name="Object 2"/>
          <p:cNvGraphicFramePr>
            <a:graphicFrameLocks noChangeAspect="1"/>
          </p:cNvGraphicFramePr>
          <p:nvPr/>
        </p:nvGraphicFramePr>
        <p:xfrm>
          <a:off x="5064125" y="4756150"/>
          <a:ext cx="587375" cy="617538"/>
        </p:xfrm>
        <a:graphic>
          <a:graphicData uri="http://schemas.openxmlformats.org/presentationml/2006/ole">
            <mc:AlternateContent xmlns:mc="http://schemas.openxmlformats.org/markup-compatibility/2006">
              <mc:Choice xmlns:v="urn:schemas-microsoft-com:vml" Requires="v">
                <p:oleObj spid="_x0000_s3081" name="Clip" r:id="rId6" imgW="840334" imgH="859536" progId="">
                  <p:embed/>
                </p:oleObj>
              </mc:Choice>
              <mc:Fallback>
                <p:oleObj name="Clip" r:id="rId6" imgW="840334" imgH="859536"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125" y="4756150"/>
                        <a:ext cx="587375"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34" name="AutoShape 14"/>
          <p:cNvCxnSpPr>
            <a:cxnSpLocks noChangeShapeType="1"/>
          </p:cNvCxnSpPr>
          <p:nvPr/>
        </p:nvCxnSpPr>
        <p:spPr bwMode="auto">
          <a:xfrm flipV="1">
            <a:off x="6084888" y="5726113"/>
            <a:ext cx="925512" cy="7937"/>
          </a:xfrm>
          <a:prstGeom prst="straightConnector1">
            <a:avLst/>
          </a:prstGeom>
          <a:noFill/>
          <a:ln w="38100">
            <a:solidFill>
              <a:srgbClr val="FF9933"/>
            </a:solidFill>
            <a:round/>
            <a:headEnd/>
            <a:tailEnd type="triangle" w="med" len="med"/>
          </a:ln>
        </p:spPr>
      </p:cxnSp>
      <p:cxnSp>
        <p:nvCxnSpPr>
          <p:cNvPr id="5135" name="AutoShape 15"/>
          <p:cNvCxnSpPr>
            <a:cxnSpLocks noChangeShapeType="1"/>
          </p:cNvCxnSpPr>
          <p:nvPr/>
        </p:nvCxnSpPr>
        <p:spPr bwMode="auto">
          <a:xfrm flipV="1">
            <a:off x="7696200" y="3835400"/>
            <a:ext cx="0" cy="457200"/>
          </a:xfrm>
          <a:prstGeom prst="straightConnector1">
            <a:avLst/>
          </a:prstGeom>
          <a:noFill/>
          <a:ln w="38100">
            <a:solidFill>
              <a:srgbClr val="FF9933"/>
            </a:solidFill>
            <a:round/>
            <a:headEnd/>
            <a:tailEnd type="triangle" w="med" len="med"/>
          </a:ln>
        </p:spPr>
      </p:cxnSp>
      <p:pic>
        <p:nvPicPr>
          <p:cNvPr id="5136" name="Picture 17"/>
          <p:cNvPicPr>
            <a:picLocks noChangeAspect="1" noChangeArrowheads="1"/>
          </p:cNvPicPr>
          <p:nvPr/>
        </p:nvPicPr>
        <p:blipFill>
          <a:blip r:embed="rId8" cstate="email"/>
          <a:srcRect/>
          <a:stretch>
            <a:fillRect/>
          </a:stretch>
        </p:blipFill>
        <p:spPr bwMode="auto">
          <a:xfrm>
            <a:off x="7264400" y="5253038"/>
            <a:ext cx="1123950" cy="1200150"/>
          </a:xfrm>
          <a:prstGeom prst="rect">
            <a:avLst/>
          </a:prstGeom>
          <a:noFill/>
          <a:ln w="38100">
            <a:solidFill>
              <a:srgbClr val="00FFFF"/>
            </a:solidFill>
            <a:miter lim="800000"/>
            <a:headEnd/>
            <a:tailEnd/>
          </a:ln>
        </p:spPr>
      </p:pic>
      <p:sp>
        <p:nvSpPr>
          <p:cNvPr id="5137" name="Text Box 18"/>
          <p:cNvSpPr txBox="1">
            <a:spLocks noChangeArrowheads="1"/>
          </p:cNvSpPr>
          <p:nvPr/>
        </p:nvSpPr>
        <p:spPr bwMode="auto">
          <a:xfrm>
            <a:off x="408781" y="5779372"/>
            <a:ext cx="3810000" cy="581025"/>
          </a:xfrm>
          <a:prstGeom prst="rect">
            <a:avLst/>
          </a:prstGeom>
          <a:noFill/>
          <a:ln w="9525">
            <a:noFill/>
            <a:miter lim="800000"/>
            <a:headEnd/>
            <a:tailEnd/>
          </a:ln>
        </p:spPr>
        <p:txBody>
          <a:bodyPr>
            <a:spAutoFit/>
          </a:bodyPr>
          <a:lstStyle/>
          <a:p>
            <a:pPr algn="ctr" eaLnBrk="0" hangingPunct="0">
              <a:spcBef>
                <a:spcPct val="50000"/>
              </a:spcBef>
            </a:pPr>
            <a:r>
              <a:rPr lang="en-GB" sz="1600" dirty="0">
                <a:solidFill>
                  <a:srgbClr val="0070C0"/>
                </a:solidFill>
                <a:latin typeface="Comic Sans MS" pitchFamily="66" charset="0"/>
                <a:cs typeface="Arial" charset="0"/>
              </a:rPr>
              <a:t>Reflectance intensity based on different types of vegetation</a:t>
            </a:r>
          </a:p>
        </p:txBody>
      </p:sp>
      <p:pic>
        <p:nvPicPr>
          <p:cNvPr id="5138" name="Picture 19" descr="ClassificationWesternFS-Legend4"/>
          <p:cNvPicPr>
            <a:picLocks noChangeAspect="1" noChangeArrowheads="1"/>
          </p:cNvPicPr>
          <p:nvPr/>
        </p:nvPicPr>
        <p:blipFill>
          <a:blip r:embed="rId9" cstate="email"/>
          <a:srcRect/>
          <a:stretch>
            <a:fillRect/>
          </a:stretch>
        </p:blipFill>
        <p:spPr bwMode="auto">
          <a:xfrm>
            <a:off x="6596063" y="620713"/>
            <a:ext cx="2368550" cy="3049587"/>
          </a:xfrm>
          <a:prstGeom prst="rect">
            <a:avLst/>
          </a:prstGeom>
          <a:noFill/>
          <a:ln w="38100">
            <a:solidFill>
              <a:srgbClr val="808080"/>
            </a:solidFill>
            <a:miter lim="800000"/>
            <a:headEnd/>
            <a:tailEnd/>
          </a:ln>
        </p:spPr>
      </p:pic>
      <p:pic>
        <p:nvPicPr>
          <p:cNvPr id="5139" name="Picture 16"/>
          <p:cNvPicPr>
            <a:picLocks noChangeAspect="1" noChangeArrowheads="1"/>
          </p:cNvPicPr>
          <p:nvPr/>
        </p:nvPicPr>
        <p:blipFill>
          <a:blip r:embed="rId10" cstate="email"/>
          <a:srcRect/>
          <a:stretch>
            <a:fillRect/>
          </a:stretch>
        </p:blipFill>
        <p:spPr bwMode="auto">
          <a:xfrm>
            <a:off x="116632" y="1997968"/>
            <a:ext cx="1143000" cy="1143000"/>
          </a:xfrm>
          <a:prstGeom prst="rect">
            <a:avLst/>
          </a:prstGeom>
          <a:solidFill>
            <a:schemeClr val="accent1"/>
          </a:solidFill>
          <a:ln w="38100">
            <a:solidFill>
              <a:srgbClr val="FF0000"/>
            </a:solidFill>
            <a:miter lim="800000"/>
            <a:headEnd/>
            <a:tailEnd/>
          </a:ln>
        </p:spPr>
      </p:pic>
    </p:spTree>
    <p:extLst>
      <p:ext uri="{BB962C8B-B14F-4D97-AF65-F5344CB8AC3E}">
        <p14:creationId xmlns:p14="http://schemas.microsoft.com/office/powerpoint/2010/main" val="24750490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94569"/>
                                        </p:tgtEl>
                                        <p:attrNameLst>
                                          <p:attrName>style.visibility</p:attrName>
                                        </p:attrNameLst>
                                      </p:cBhvr>
                                      <p:to>
                                        <p:strVal val="visible"/>
                                      </p:to>
                                    </p:set>
                                    <p:animEffect transition="in" filter="strips(upRight)">
                                      <p:cBhvr>
                                        <p:cTn id="7" dur="500"/>
                                        <p:tgtEl>
                                          <p:spTgt spid="194569"/>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94568"/>
                                        </p:tgtEl>
                                        <p:attrNameLst>
                                          <p:attrName>style.visibility</p:attrName>
                                        </p:attrNameLst>
                                      </p:cBhvr>
                                      <p:to>
                                        <p:strVal val="visible"/>
                                      </p:to>
                                    </p:set>
                                    <p:animEffect transition="in" filter="strips(upRight)">
                                      <p:cBhvr>
                                        <p:cTn id="11" dur="500"/>
                                        <p:tgtEl>
                                          <p:spTgt spid="194568"/>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94567"/>
                                        </p:tgtEl>
                                        <p:attrNameLst>
                                          <p:attrName>style.visibility</p:attrName>
                                        </p:attrNameLst>
                                      </p:cBhvr>
                                      <p:to>
                                        <p:strVal val="visible"/>
                                      </p:to>
                                    </p:set>
                                    <p:animEffect transition="in" filter="strips(upRight)">
                                      <p:cBhvr>
                                        <p:cTn id="15" dur="500"/>
                                        <p:tgtEl>
                                          <p:spTgt spid="194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animBg="1"/>
      <p:bldP spid="194568" grpId="0" animBg="1"/>
      <p:bldP spid="1945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2974406" y="184150"/>
            <a:ext cx="2055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r>
              <a:rPr lang="en-ZA" altLang="en-US" sz="3200" b="1" dirty="0">
                <a:solidFill>
                  <a:srgbClr val="EAEAEA"/>
                </a:solidFill>
              </a:rPr>
              <a:t>Summary</a:t>
            </a:r>
          </a:p>
        </p:txBody>
      </p:sp>
      <p:sp>
        <p:nvSpPr>
          <p:cNvPr id="12291" name="Rectangle 3"/>
          <p:cNvSpPr txBox="1">
            <a:spLocks noChangeArrowheads="1"/>
          </p:cNvSpPr>
          <p:nvPr/>
        </p:nvSpPr>
        <p:spPr bwMode="auto">
          <a:xfrm>
            <a:off x="280988" y="1055687"/>
            <a:ext cx="8521700" cy="501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14400" lvl="1" indent="-457200">
              <a:lnSpc>
                <a:spcPct val="250000"/>
              </a:lnSpc>
              <a:spcBef>
                <a:spcPts val="400"/>
              </a:spcBef>
              <a:buFont typeface="Wingdings" panose="05000000000000000000" pitchFamily="2" charset="2"/>
              <a:buChar char="Ø"/>
            </a:pPr>
            <a:r>
              <a:rPr lang="en-ZA" altLang="en-US" sz="2800" dirty="0">
                <a:latin typeface="Calibri" panose="020F0502020204030204" pitchFamily="34" charset="0"/>
              </a:rPr>
              <a:t>Leaf Area Decrease</a:t>
            </a:r>
          </a:p>
          <a:p>
            <a:pPr marL="914400" lvl="1" indent="-457200">
              <a:lnSpc>
                <a:spcPct val="150000"/>
              </a:lnSpc>
              <a:spcBef>
                <a:spcPts val="400"/>
              </a:spcBef>
              <a:buFont typeface="Wingdings" panose="05000000000000000000" pitchFamily="2" charset="2"/>
              <a:buChar char="Ø"/>
            </a:pPr>
            <a:r>
              <a:rPr lang="en-ZA" altLang="en-US" sz="2800" dirty="0">
                <a:latin typeface="Calibri" panose="020F0502020204030204" pitchFamily="34" charset="0"/>
              </a:rPr>
              <a:t>12 January 2019 -22 January 2019: </a:t>
            </a:r>
          </a:p>
          <a:p>
            <a:pPr marL="1771650" lvl="3" indent="-457200">
              <a:lnSpc>
                <a:spcPct val="150000"/>
              </a:lnSpc>
              <a:spcBef>
                <a:spcPts val="400"/>
              </a:spcBef>
              <a:buFont typeface="Wingdings" panose="05000000000000000000" pitchFamily="2" charset="2"/>
              <a:buChar char="v"/>
            </a:pPr>
            <a:r>
              <a:rPr lang="en-ZA" altLang="en-US" sz="2800" dirty="0">
                <a:latin typeface="Calibri" panose="020F0502020204030204" pitchFamily="34" charset="0"/>
              </a:rPr>
              <a:t>21 953 Hectare</a:t>
            </a:r>
          </a:p>
          <a:p>
            <a:pPr marL="914400" lvl="1" indent="-457200">
              <a:lnSpc>
                <a:spcPct val="150000"/>
              </a:lnSpc>
              <a:spcBef>
                <a:spcPts val="400"/>
              </a:spcBef>
              <a:buFont typeface="Wingdings" panose="05000000000000000000" pitchFamily="2" charset="2"/>
              <a:buChar char="Ø"/>
            </a:pPr>
            <a:r>
              <a:rPr lang="en-ZA" altLang="en-US" sz="2800" dirty="0">
                <a:latin typeface="Calibri" panose="020F0502020204030204" pitchFamily="34" charset="0"/>
              </a:rPr>
              <a:t>12 January 2019 - 21 February 2019: </a:t>
            </a:r>
          </a:p>
          <a:p>
            <a:pPr marL="1771650" lvl="3" indent="-457200">
              <a:lnSpc>
                <a:spcPct val="150000"/>
              </a:lnSpc>
              <a:spcBef>
                <a:spcPts val="400"/>
              </a:spcBef>
              <a:buFont typeface="Wingdings" panose="05000000000000000000" pitchFamily="2" charset="2"/>
              <a:buChar char="v"/>
            </a:pPr>
            <a:r>
              <a:rPr lang="en-ZA" altLang="en-US" sz="2800" dirty="0">
                <a:latin typeface="Calibri" panose="020F0502020204030204" pitchFamily="34" charset="0"/>
              </a:rPr>
              <a:t>21 741 Hectare</a:t>
            </a:r>
          </a:p>
          <a:p>
            <a:pPr marL="914400" lvl="1" indent="-457200">
              <a:lnSpc>
                <a:spcPct val="200000"/>
              </a:lnSpc>
              <a:spcBef>
                <a:spcPts val="400"/>
              </a:spcBef>
              <a:buFont typeface="Wingdings" panose="05000000000000000000" pitchFamily="2" charset="2"/>
              <a:buChar char="Ø"/>
            </a:pPr>
            <a:r>
              <a:rPr lang="en-ZA" altLang="en-US" sz="2800" dirty="0">
                <a:latin typeface="Calibri" panose="020F0502020204030204" pitchFamily="34" charset="0"/>
              </a:rPr>
              <a:t>Historical Analysis Possible</a:t>
            </a:r>
          </a:p>
          <a:p>
            <a:pPr marL="1314450" lvl="3" indent="0">
              <a:lnSpc>
                <a:spcPct val="150000"/>
              </a:lnSpc>
              <a:spcBef>
                <a:spcPts val="400"/>
              </a:spcBef>
            </a:pPr>
            <a:endParaRPr lang="en-ZA" altLang="en-US" sz="2800" dirty="0">
              <a:latin typeface="Calibri" panose="020F0502020204030204" pitchFamily="34" charset="0"/>
            </a:endParaRPr>
          </a:p>
          <a:p>
            <a:pPr marL="1771650" lvl="3" indent="-457200">
              <a:lnSpc>
                <a:spcPct val="150000"/>
              </a:lnSpc>
              <a:spcBef>
                <a:spcPts val="400"/>
              </a:spcBef>
              <a:buFont typeface="Wingdings" panose="05000000000000000000" pitchFamily="2" charset="2"/>
              <a:buChar char="v"/>
            </a:pPr>
            <a:endParaRPr lang="en-ZA" altLang="en-US" sz="2800" dirty="0">
              <a:latin typeface="Calibri" panose="020F0502020204030204" pitchFamily="34" charset="0"/>
            </a:endParaRPr>
          </a:p>
          <a:p>
            <a:pPr lvl="1">
              <a:lnSpc>
                <a:spcPct val="200000"/>
              </a:lnSpc>
              <a:spcBef>
                <a:spcPts val="400"/>
              </a:spcBef>
              <a:buFontTx/>
              <a:buChar char="–"/>
            </a:pPr>
            <a:endParaRPr lang="en-ZA" altLang="en-US" sz="2800" dirty="0">
              <a:latin typeface="Calibri" panose="020F0502020204030204" pitchFamily="34" charset="0"/>
            </a:endParaRPr>
          </a:p>
        </p:txBody>
      </p:sp>
    </p:spTree>
    <p:extLst>
      <p:ext uri="{BB962C8B-B14F-4D97-AF65-F5344CB8AC3E}">
        <p14:creationId xmlns:p14="http://schemas.microsoft.com/office/powerpoint/2010/main" val="347467133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2530372" y="184150"/>
            <a:ext cx="29434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r>
              <a:rPr lang="en-ZA" altLang="en-US" sz="3200" b="1" dirty="0">
                <a:solidFill>
                  <a:srgbClr val="EAEAEA"/>
                </a:solidFill>
              </a:rPr>
              <a:t>CONCLUSION</a:t>
            </a:r>
          </a:p>
        </p:txBody>
      </p:sp>
      <p:sp>
        <p:nvSpPr>
          <p:cNvPr id="34" name="Rectangle 3">
            <a:extLst>
              <a:ext uri="{FF2B5EF4-FFF2-40B4-BE49-F238E27FC236}">
                <a16:creationId xmlns:a16="http://schemas.microsoft.com/office/drawing/2014/main" id="{52C835EF-5603-4A11-8C4D-A3A2584D9A84}"/>
              </a:ext>
            </a:extLst>
          </p:cNvPr>
          <p:cNvSpPr txBox="1">
            <a:spLocks noChangeArrowheads="1"/>
          </p:cNvSpPr>
          <p:nvPr/>
        </p:nvSpPr>
        <p:spPr bwMode="auto">
          <a:xfrm>
            <a:off x="270975" y="1140098"/>
            <a:ext cx="8522829" cy="5124515"/>
          </a:xfrm>
          <a:prstGeom prst="rect">
            <a:avLst/>
          </a:prstGeom>
          <a:ln>
            <a:miter lim="800000"/>
            <a:headEnd/>
            <a:tailEnd/>
          </a:ln>
        </p:spPr>
        <p:txBody>
          <a:bodyPr lIns="68580" tIns="34290" rIns="68580" bIns="34290"/>
          <a:lstStyle/>
          <a:p>
            <a:pPr marL="742950" lvl="1" indent="-285750" defTabSz="685800">
              <a:spcBef>
                <a:spcPct val="20000"/>
              </a:spcBef>
              <a:buFontTx/>
              <a:buChar char="–"/>
              <a:defRPr/>
            </a:pPr>
            <a:r>
              <a:rPr lang="en-ZA" sz="2800" dirty="0">
                <a:latin typeface="Calibri" pitchFamily="34" charset="0"/>
                <a:cs typeface="Calibri" pitchFamily="34" charset="0"/>
              </a:rPr>
              <a:t>Satellite Imagery</a:t>
            </a:r>
          </a:p>
          <a:p>
            <a:pPr marL="1558350" lvl="3" indent="-342900" defTabSz="685800">
              <a:spcBef>
                <a:spcPts val="600"/>
              </a:spcBef>
              <a:buFont typeface="Wingdings" panose="05000000000000000000" pitchFamily="2" charset="2"/>
              <a:buChar char="v"/>
              <a:defRPr/>
            </a:pPr>
            <a:r>
              <a:rPr lang="en-US" sz="2100" kern="0" dirty="0">
                <a:latin typeface="Calibri" pitchFamily="34" charset="0"/>
                <a:cs typeface="Calibri" pitchFamily="34" charset="0"/>
              </a:rPr>
              <a:t>Valuable Tool to Monitor Crops</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Regional Scale / District Level</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Field Level: Precision Farming Management Information</a:t>
            </a:r>
            <a:endParaRPr lang="en-ZA" sz="2800" dirty="0">
              <a:latin typeface="Calibri" pitchFamily="34" charset="0"/>
              <a:cs typeface="Calibri" pitchFamily="34" charset="0"/>
            </a:endParaRPr>
          </a:p>
          <a:p>
            <a:pPr marL="742950" lvl="1" indent="-285750" defTabSz="685800">
              <a:spcBef>
                <a:spcPct val="20000"/>
              </a:spcBef>
              <a:buFontTx/>
              <a:buChar char="–"/>
              <a:defRPr/>
            </a:pPr>
            <a:r>
              <a:rPr lang="en-ZA" sz="2800" dirty="0">
                <a:latin typeface="Calibri" pitchFamily="34" charset="0"/>
                <a:cs typeface="Calibri" pitchFamily="34" charset="0"/>
              </a:rPr>
              <a:t>Future Developments</a:t>
            </a:r>
          </a:p>
          <a:p>
            <a:pPr marL="1558350" lvl="3" indent="-342900" defTabSz="685800">
              <a:spcBef>
                <a:spcPts val="600"/>
              </a:spcBef>
              <a:buFont typeface="Wingdings" panose="05000000000000000000" pitchFamily="2" charset="2"/>
              <a:buChar char="v"/>
              <a:defRPr/>
            </a:pPr>
            <a:r>
              <a:rPr lang="en-US" sz="2100" kern="0" dirty="0">
                <a:latin typeface="Calibri" pitchFamily="34" charset="0"/>
                <a:cs typeface="Calibri" pitchFamily="34" charset="0"/>
              </a:rPr>
              <a:t>Organic Matter Indicator</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Conservation Farming Practices</a:t>
            </a:r>
          </a:p>
          <a:p>
            <a:pPr marL="1558350" lvl="3" indent="-342900" defTabSz="685800">
              <a:lnSpc>
                <a:spcPct val="150000"/>
              </a:lnSpc>
              <a:spcBef>
                <a:spcPts val="600"/>
              </a:spcBef>
              <a:buFont typeface="Wingdings" panose="05000000000000000000" pitchFamily="2" charset="2"/>
              <a:buChar char="v"/>
              <a:defRPr/>
            </a:pPr>
            <a:r>
              <a:rPr lang="en-US" sz="2100" kern="0" dirty="0">
                <a:latin typeface="Calibri" pitchFamily="34" charset="0"/>
                <a:cs typeface="Calibri" pitchFamily="34" charset="0"/>
              </a:rPr>
              <a:t>Production Indicator</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Maize &amp; Wheat</a:t>
            </a:r>
          </a:p>
          <a:p>
            <a:pPr marL="1558350" lvl="3" indent="-342900" defTabSz="685800">
              <a:spcBef>
                <a:spcPts val="600"/>
              </a:spcBef>
              <a:buFont typeface="Wingdings" panose="05000000000000000000" pitchFamily="2" charset="2"/>
              <a:buChar char="v"/>
              <a:defRPr/>
            </a:pPr>
            <a:r>
              <a:rPr lang="en-US" sz="2100" kern="0" dirty="0">
                <a:latin typeface="Calibri" pitchFamily="34" charset="0"/>
                <a:cs typeface="Calibri" pitchFamily="34" charset="0"/>
              </a:rPr>
              <a:t>Nitrogen Top Dressing according Crop Growth Stages </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Recommendation for Maize between 4 Leaf and 8 Leaf stage </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Also for Wheat and Potatoes</a:t>
            </a:r>
          </a:p>
          <a:p>
            <a:pPr marL="2472750" lvl="5" indent="-342900" defTabSz="685800" eaLnBrk="0" fontAlgn="base" hangingPunct="0">
              <a:spcBef>
                <a:spcPts val="600"/>
              </a:spcBef>
              <a:spcAft>
                <a:spcPct val="0"/>
              </a:spcAft>
              <a:buFont typeface="Wingdings" panose="05000000000000000000" pitchFamily="2" charset="2"/>
              <a:buChar char="Ø"/>
              <a:defRPr/>
            </a:pPr>
            <a:r>
              <a:rPr lang="en-US" sz="1600" kern="0" dirty="0">
                <a:latin typeface="Calibri" pitchFamily="34" charset="0"/>
                <a:cs typeface="Calibri" pitchFamily="34" charset="0"/>
              </a:rPr>
              <a:t>In partnership with </a:t>
            </a:r>
            <a:r>
              <a:rPr lang="en-US" sz="1600" kern="0" dirty="0" err="1">
                <a:latin typeface="Calibri" pitchFamily="34" charset="0"/>
                <a:cs typeface="Calibri" pitchFamily="34" charset="0"/>
              </a:rPr>
              <a:t>Omnia</a:t>
            </a:r>
            <a:r>
              <a:rPr lang="en-US" sz="1600" kern="0" dirty="0">
                <a:latin typeface="Calibri" pitchFamily="34" charset="0"/>
                <a:cs typeface="Calibri" pitchFamily="34" charset="0"/>
              </a:rPr>
              <a:t> </a:t>
            </a:r>
            <a:r>
              <a:rPr lang="en-US" sz="1600" kern="0" dirty="0" err="1">
                <a:latin typeface="Calibri" pitchFamily="34" charset="0"/>
                <a:cs typeface="Calibri" pitchFamily="34" charset="0"/>
              </a:rPr>
              <a:t>Fertiliser</a:t>
            </a:r>
            <a:endParaRPr lang="en-US" sz="1600" kern="0" dirty="0">
              <a:latin typeface="Calibri" pitchFamily="34" charset="0"/>
              <a:cs typeface="Calibri" pitchFamily="34" charset="0"/>
            </a:endParaRPr>
          </a:p>
          <a:p>
            <a:pPr marL="1558350" lvl="3" indent="-342900" defTabSz="685800">
              <a:spcBef>
                <a:spcPts val="600"/>
              </a:spcBef>
              <a:buFont typeface="Wingdings" panose="05000000000000000000" pitchFamily="2" charset="2"/>
              <a:buChar char="v"/>
              <a:defRPr/>
            </a:pPr>
            <a:endParaRPr lang="en-US" sz="2100" kern="0" dirty="0">
              <a:latin typeface="Calibri" pitchFamily="34" charset="0"/>
              <a:cs typeface="Calibri" pitchFamily="34" charset="0"/>
            </a:endParaRPr>
          </a:p>
        </p:txBody>
      </p:sp>
    </p:spTree>
    <p:extLst>
      <p:ext uri="{BB962C8B-B14F-4D97-AF65-F5344CB8AC3E}">
        <p14:creationId xmlns:p14="http://schemas.microsoft.com/office/powerpoint/2010/main" val="21171875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0442" y="5482095"/>
            <a:ext cx="184731" cy="369460"/>
          </a:xfrm>
          <a:prstGeom prst="rect">
            <a:avLst/>
          </a:prstGeom>
          <a:noFill/>
        </p:spPr>
        <p:txBody>
          <a:bodyPr wrap="none" rtlCol="0">
            <a:spAutoFit/>
          </a:bodyPr>
          <a:lstStyle/>
          <a:p>
            <a:endParaRPr lang="en-US" sz="1801" dirty="0"/>
          </a:p>
        </p:txBody>
      </p:sp>
      <p:sp>
        <p:nvSpPr>
          <p:cNvPr id="24" name="Rectangle 23"/>
          <p:cNvSpPr/>
          <p:nvPr/>
        </p:nvSpPr>
        <p:spPr>
          <a:xfrm>
            <a:off x="0" y="-3146425"/>
            <a:ext cx="9144000" cy="2910269"/>
          </a:xfrm>
          <a:prstGeom prst="rect">
            <a:avLst/>
          </a:prstGeom>
          <a:solidFill>
            <a:srgbClr val="BC71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9" name="TextBox 8"/>
          <p:cNvSpPr txBox="1"/>
          <p:nvPr/>
        </p:nvSpPr>
        <p:spPr>
          <a:xfrm>
            <a:off x="10528300" y="1981200"/>
            <a:ext cx="184731" cy="369460"/>
          </a:xfrm>
          <a:prstGeom prst="rect">
            <a:avLst/>
          </a:prstGeom>
          <a:noFill/>
        </p:spPr>
        <p:txBody>
          <a:bodyPr wrap="none" rtlCol="0">
            <a:spAutoFit/>
          </a:bodyPr>
          <a:lstStyle/>
          <a:p>
            <a:endParaRPr lang="en-US" sz="1801" dirty="0"/>
          </a:p>
        </p:txBody>
      </p:sp>
      <p:sp>
        <p:nvSpPr>
          <p:cNvPr id="10" name="TextBox 9"/>
          <p:cNvSpPr txBox="1"/>
          <p:nvPr/>
        </p:nvSpPr>
        <p:spPr>
          <a:xfrm>
            <a:off x="10261600" y="1930400"/>
            <a:ext cx="184731" cy="369460"/>
          </a:xfrm>
          <a:prstGeom prst="rect">
            <a:avLst/>
          </a:prstGeom>
          <a:noFill/>
        </p:spPr>
        <p:txBody>
          <a:bodyPr wrap="none" rtlCol="0">
            <a:spAutoFit/>
          </a:bodyPr>
          <a:lstStyle/>
          <a:p>
            <a:endParaRPr lang="en-US" sz="1801" dirty="0"/>
          </a:p>
        </p:txBody>
      </p:sp>
      <p:sp>
        <p:nvSpPr>
          <p:cNvPr id="20" name="Text Box 6"/>
          <p:cNvSpPr txBox="1">
            <a:spLocks noChangeArrowheads="1"/>
          </p:cNvSpPr>
          <p:nvPr/>
        </p:nvSpPr>
        <p:spPr bwMode="auto">
          <a:xfrm>
            <a:off x="846673" y="253664"/>
            <a:ext cx="6101592" cy="707886"/>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ZA" sz="4000" dirty="0">
                <a:solidFill>
                  <a:srgbClr val="EAEAEA"/>
                </a:solidFill>
                <a:latin typeface="+mn-lt"/>
                <a:ea typeface="+mj-ea"/>
                <a:cs typeface="+mj-cs"/>
              </a:rPr>
              <a:t>Interesting Facts</a:t>
            </a:r>
          </a:p>
        </p:txBody>
      </p:sp>
      <p:sp>
        <p:nvSpPr>
          <p:cNvPr id="19" name="TextBox 18">
            <a:extLst>
              <a:ext uri="{FF2B5EF4-FFF2-40B4-BE49-F238E27FC236}">
                <a16:creationId xmlns:a16="http://schemas.microsoft.com/office/drawing/2014/main" id="{F97409B1-60AB-44E6-AE94-13A676FB846E}"/>
              </a:ext>
            </a:extLst>
          </p:cNvPr>
          <p:cNvSpPr txBox="1"/>
          <p:nvPr/>
        </p:nvSpPr>
        <p:spPr>
          <a:xfrm>
            <a:off x="-1624454" y="5482095"/>
            <a:ext cx="184731" cy="369460"/>
          </a:xfrm>
          <a:prstGeom prst="rect">
            <a:avLst/>
          </a:prstGeom>
          <a:noFill/>
        </p:spPr>
        <p:txBody>
          <a:bodyPr wrap="none" rtlCol="0">
            <a:spAutoFit/>
          </a:bodyPr>
          <a:lstStyle/>
          <a:p>
            <a:endParaRPr lang="en-US" sz="1801" dirty="0"/>
          </a:p>
        </p:txBody>
      </p:sp>
      <p:sp>
        <p:nvSpPr>
          <p:cNvPr id="29" name="TextBox 28">
            <a:extLst>
              <a:ext uri="{FF2B5EF4-FFF2-40B4-BE49-F238E27FC236}">
                <a16:creationId xmlns:a16="http://schemas.microsoft.com/office/drawing/2014/main" id="{88F2B4ED-9A17-4C9D-A2E6-4EC31CAFEFEF}"/>
              </a:ext>
            </a:extLst>
          </p:cNvPr>
          <p:cNvSpPr txBox="1"/>
          <p:nvPr/>
        </p:nvSpPr>
        <p:spPr>
          <a:xfrm>
            <a:off x="430316" y="1267492"/>
            <a:ext cx="7905445" cy="820674"/>
          </a:xfrm>
          <a:prstGeom prst="rect">
            <a:avLst/>
          </a:prstGeom>
          <a:noFill/>
        </p:spPr>
        <p:txBody>
          <a:bodyPr wrap="square" rtlCol="0">
            <a:spAutoFit/>
          </a:bodyPr>
          <a:lstStyle/>
          <a:p>
            <a:pPr>
              <a:lnSpc>
                <a:spcPct val="150000"/>
              </a:lnSpc>
            </a:pPr>
            <a:r>
              <a:rPr lang="en-ZA" sz="3600" b="1" dirty="0">
                <a:effectLst>
                  <a:outerShdw blurRad="50800" dist="38100" dir="2700000" algn="tl" rotWithShape="0">
                    <a:prstClr val="black">
                      <a:alpha val="40000"/>
                    </a:prstClr>
                  </a:outerShdw>
                </a:effectLst>
                <a:latin typeface="Arial"/>
                <a:cs typeface="Arial"/>
              </a:rPr>
              <a:t>Did you know that ……</a:t>
            </a:r>
          </a:p>
        </p:txBody>
      </p:sp>
      <p:sp>
        <p:nvSpPr>
          <p:cNvPr id="3" name="Rectangle 2"/>
          <p:cNvSpPr/>
          <p:nvPr/>
        </p:nvSpPr>
        <p:spPr>
          <a:xfrm>
            <a:off x="957855" y="2304957"/>
            <a:ext cx="8412267" cy="4154984"/>
          </a:xfrm>
          <a:prstGeom prst="rect">
            <a:avLst/>
          </a:prstGeom>
        </p:spPr>
        <p:txBody>
          <a:bodyPr wrap="square">
            <a:spAutoFit/>
          </a:bodyPr>
          <a:lstStyle/>
          <a:p>
            <a:pPr lvl="1"/>
            <a:r>
              <a:rPr lang="en-US" sz="2800" b="1" dirty="0">
                <a:latin typeface="Calibri" panose="020F0502020204030204" pitchFamily="34" charset="0"/>
              </a:rPr>
              <a:t>RSA Centre Pivot Area Constantly Increasing: </a:t>
            </a:r>
          </a:p>
          <a:p>
            <a:pPr lvl="3">
              <a:lnSpc>
                <a:spcPct val="150000"/>
              </a:lnSpc>
              <a:buFont typeface="Wingdings" pitchFamily="2" charset="2"/>
              <a:buChar char="Ø"/>
            </a:pPr>
            <a:r>
              <a:rPr lang="en-US" sz="2400" dirty="0">
                <a:latin typeface="Calibri" panose="020F0502020204030204" pitchFamily="34" charset="0"/>
              </a:rPr>
              <a:t>2000 = 410 000 Hectares</a:t>
            </a:r>
          </a:p>
          <a:p>
            <a:pPr lvl="3">
              <a:lnSpc>
                <a:spcPct val="150000"/>
              </a:lnSpc>
              <a:buFont typeface="Wingdings" pitchFamily="2" charset="2"/>
              <a:buChar char="Ø"/>
            </a:pPr>
            <a:r>
              <a:rPr lang="en-US" sz="2400" dirty="0">
                <a:latin typeface="Calibri" panose="020F0502020204030204" pitchFamily="34" charset="0"/>
              </a:rPr>
              <a:t>2010 = 585 000 Hectares</a:t>
            </a:r>
          </a:p>
          <a:p>
            <a:pPr lvl="3">
              <a:lnSpc>
                <a:spcPct val="150000"/>
              </a:lnSpc>
              <a:buFont typeface="Wingdings" pitchFamily="2" charset="2"/>
              <a:buChar char="Ø"/>
            </a:pPr>
            <a:r>
              <a:rPr lang="en-US" sz="2400" dirty="0">
                <a:latin typeface="Calibri" panose="020F0502020204030204" pitchFamily="34" charset="0"/>
              </a:rPr>
              <a:t>2018 = 785 000 Hectares</a:t>
            </a:r>
          </a:p>
          <a:p>
            <a:pPr lvl="3">
              <a:lnSpc>
                <a:spcPct val="150000"/>
              </a:lnSpc>
              <a:buFont typeface="Wingdings" pitchFamily="2" charset="2"/>
              <a:buChar char="Ø"/>
            </a:pPr>
            <a:endParaRPr lang="en-US" sz="2400" dirty="0">
              <a:latin typeface="Calibri" panose="020F0502020204030204" pitchFamily="34" charset="0"/>
            </a:endParaRPr>
          </a:p>
          <a:p>
            <a:pPr lvl="1"/>
            <a:r>
              <a:rPr lang="en-US" sz="2800" b="1" dirty="0">
                <a:latin typeface="Calibri" panose="020F0502020204030204" pitchFamily="34" charset="0"/>
              </a:rPr>
              <a:t>RSA Maize Cultivated Area: </a:t>
            </a:r>
          </a:p>
          <a:p>
            <a:pPr lvl="3">
              <a:lnSpc>
                <a:spcPct val="150000"/>
              </a:lnSpc>
              <a:buFont typeface="Wingdings" pitchFamily="2" charset="2"/>
              <a:buChar char="Ø"/>
            </a:pPr>
            <a:r>
              <a:rPr lang="en-US" sz="2400" dirty="0">
                <a:latin typeface="Calibri" panose="020F0502020204030204" pitchFamily="34" charset="0"/>
              </a:rPr>
              <a:t>Approx 20% produced in only 5 districts</a:t>
            </a:r>
          </a:p>
          <a:p>
            <a:pPr lvl="1"/>
            <a:endParaRPr lang="en-US" sz="2800" dirty="0">
              <a:latin typeface="Calibri" panose="020F0502020204030204" pitchFamily="34" charset="0"/>
            </a:endParaRPr>
          </a:p>
        </p:txBody>
      </p:sp>
    </p:spTree>
    <p:extLst>
      <p:ext uri="{BB962C8B-B14F-4D97-AF65-F5344CB8AC3E}">
        <p14:creationId xmlns:p14="http://schemas.microsoft.com/office/powerpoint/2010/main" val="147297336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0442" y="5482095"/>
            <a:ext cx="184731" cy="3694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4AD298E-B83A-4690-A0EB-84B877D79D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131"/>
            <a:ext cx="9144000" cy="6855738"/>
          </a:xfrm>
          <a:prstGeom prst="rect">
            <a:avLst/>
          </a:prstGeom>
          <a:noFill/>
          <a:ln>
            <a:noFill/>
          </a:ln>
        </p:spPr>
      </p:pic>
      <p:sp>
        <p:nvSpPr>
          <p:cNvPr id="9" name="Rectangle 4">
            <a:extLst>
              <a:ext uri="{FF2B5EF4-FFF2-40B4-BE49-F238E27FC236}">
                <a16:creationId xmlns:a16="http://schemas.microsoft.com/office/drawing/2014/main" id="{0C19C3D5-F37C-4938-B792-90DA19128885}"/>
              </a:ext>
            </a:extLst>
          </p:cNvPr>
          <p:cNvSpPr/>
          <p:nvPr/>
        </p:nvSpPr>
        <p:spPr>
          <a:xfrm flipH="1">
            <a:off x="3503364" y="0"/>
            <a:ext cx="5640635" cy="6858000"/>
          </a:xfrm>
          <a:custGeom>
            <a:avLst/>
            <a:gdLst>
              <a:gd name="connsiteX0" fmla="*/ 0 w 8339611"/>
              <a:gd name="connsiteY0" fmla="*/ 0 h 1947193"/>
              <a:gd name="connsiteX1" fmla="*/ 8339611 w 8339611"/>
              <a:gd name="connsiteY1" fmla="*/ 0 h 1947193"/>
              <a:gd name="connsiteX2" fmla="*/ 8339611 w 8339611"/>
              <a:gd name="connsiteY2" fmla="*/ 1947193 h 1947193"/>
              <a:gd name="connsiteX3" fmla="*/ 0 w 8339611"/>
              <a:gd name="connsiteY3" fmla="*/ 1947193 h 1947193"/>
              <a:gd name="connsiteX4" fmla="*/ 0 w 8339611"/>
              <a:gd name="connsiteY4" fmla="*/ 0 h 1947193"/>
              <a:gd name="connsiteX0" fmla="*/ 0 w 8339611"/>
              <a:gd name="connsiteY0" fmla="*/ 12700 h 1959893"/>
              <a:gd name="connsiteX1" fmla="*/ 7082311 w 8339611"/>
              <a:gd name="connsiteY1" fmla="*/ 0 h 1959893"/>
              <a:gd name="connsiteX2" fmla="*/ 8339611 w 8339611"/>
              <a:gd name="connsiteY2" fmla="*/ 1959893 h 1959893"/>
              <a:gd name="connsiteX3" fmla="*/ 0 w 8339611"/>
              <a:gd name="connsiteY3" fmla="*/ 1959893 h 1959893"/>
              <a:gd name="connsiteX4" fmla="*/ 0 w 8339611"/>
              <a:gd name="connsiteY4" fmla="*/ 12700 h 1959893"/>
              <a:gd name="connsiteX0" fmla="*/ 38100 w 8339611"/>
              <a:gd name="connsiteY0" fmla="*/ 0 h 4042693"/>
              <a:gd name="connsiteX1" fmla="*/ 7082311 w 8339611"/>
              <a:gd name="connsiteY1" fmla="*/ 20828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6726711 w 8339611"/>
              <a:gd name="connsiteY1" fmla="*/ 18796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8326911 w 8339611"/>
              <a:gd name="connsiteY1" fmla="*/ 23241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52311"/>
              <a:gd name="connsiteY0" fmla="*/ 0 h 6138193"/>
              <a:gd name="connsiteX1" fmla="*/ 8326911 w 8352311"/>
              <a:gd name="connsiteY1" fmla="*/ 2324100 h 6138193"/>
              <a:gd name="connsiteX2" fmla="*/ 8352311 w 8352311"/>
              <a:gd name="connsiteY2" fmla="*/ 6138193 h 6138193"/>
              <a:gd name="connsiteX3" fmla="*/ 0 w 8352311"/>
              <a:gd name="connsiteY3" fmla="*/ 4042693 h 6138193"/>
              <a:gd name="connsiteX4" fmla="*/ 38100 w 8352311"/>
              <a:gd name="connsiteY4" fmla="*/ 0 h 6138193"/>
              <a:gd name="connsiteX0" fmla="*/ 876300 w 9190511"/>
              <a:gd name="connsiteY0" fmla="*/ 0 h 6138193"/>
              <a:gd name="connsiteX1" fmla="*/ 9165111 w 9190511"/>
              <a:gd name="connsiteY1" fmla="*/ 2324100 h 6138193"/>
              <a:gd name="connsiteX2" fmla="*/ 9190511 w 9190511"/>
              <a:gd name="connsiteY2" fmla="*/ 6138193 h 6138193"/>
              <a:gd name="connsiteX3" fmla="*/ 0 w 9190511"/>
              <a:gd name="connsiteY3" fmla="*/ 6125493 h 6138193"/>
              <a:gd name="connsiteX4" fmla="*/ 876300 w 9190511"/>
              <a:gd name="connsiteY4" fmla="*/ 0 h 6138193"/>
              <a:gd name="connsiteX0" fmla="*/ 1257300 w 9190511"/>
              <a:gd name="connsiteY0" fmla="*/ 0 h 4944393"/>
              <a:gd name="connsiteX1" fmla="*/ 9165111 w 9190511"/>
              <a:gd name="connsiteY1" fmla="*/ 1130300 h 4944393"/>
              <a:gd name="connsiteX2" fmla="*/ 9190511 w 9190511"/>
              <a:gd name="connsiteY2" fmla="*/ 4944393 h 4944393"/>
              <a:gd name="connsiteX3" fmla="*/ 0 w 9190511"/>
              <a:gd name="connsiteY3" fmla="*/ 4931693 h 4944393"/>
              <a:gd name="connsiteX4" fmla="*/ 1257300 w 9190511"/>
              <a:gd name="connsiteY4" fmla="*/ 0 h 4944393"/>
              <a:gd name="connsiteX0" fmla="*/ 1257300 w 9191732"/>
              <a:gd name="connsiteY0" fmla="*/ 0 h 4944393"/>
              <a:gd name="connsiteX1" fmla="*/ 9190511 w 9191732"/>
              <a:gd name="connsiteY1" fmla="*/ 3200400 h 4944393"/>
              <a:gd name="connsiteX2" fmla="*/ 9190511 w 9191732"/>
              <a:gd name="connsiteY2" fmla="*/ 4944393 h 4944393"/>
              <a:gd name="connsiteX3" fmla="*/ 0 w 9191732"/>
              <a:gd name="connsiteY3" fmla="*/ 4931693 h 4944393"/>
              <a:gd name="connsiteX4" fmla="*/ 1257300 w 9191732"/>
              <a:gd name="connsiteY4" fmla="*/ 0 h 4944393"/>
              <a:gd name="connsiteX0" fmla="*/ 1257300 w 9203773"/>
              <a:gd name="connsiteY0" fmla="*/ 0 h 4944393"/>
              <a:gd name="connsiteX1" fmla="*/ 9203211 w 9203773"/>
              <a:gd name="connsiteY1" fmla="*/ 2717800 h 4944393"/>
              <a:gd name="connsiteX2" fmla="*/ 9190511 w 9203773"/>
              <a:gd name="connsiteY2" fmla="*/ 4944393 h 4944393"/>
              <a:gd name="connsiteX3" fmla="*/ 0 w 9203773"/>
              <a:gd name="connsiteY3" fmla="*/ 4931693 h 4944393"/>
              <a:gd name="connsiteX4" fmla="*/ 1257300 w 9203773"/>
              <a:gd name="connsiteY4" fmla="*/ 0 h 4944393"/>
              <a:gd name="connsiteX0" fmla="*/ 1257300 w 9203211"/>
              <a:gd name="connsiteY0" fmla="*/ 0 h 4944393"/>
              <a:gd name="connsiteX1" fmla="*/ 9203211 w 9203211"/>
              <a:gd name="connsiteY1" fmla="*/ 2717800 h 4944393"/>
              <a:gd name="connsiteX2" fmla="*/ 9190511 w 9203211"/>
              <a:gd name="connsiteY2" fmla="*/ 4944393 h 4944393"/>
              <a:gd name="connsiteX3" fmla="*/ 0 w 9203211"/>
              <a:gd name="connsiteY3" fmla="*/ 4931693 h 4944393"/>
              <a:gd name="connsiteX4" fmla="*/ 1257300 w 9203211"/>
              <a:gd name="connsiteY4" fmla="*/ 0 h 4944393"/>
              <a:gd name="connsiteX0" fmla="*/ 1257300 w 9203211"/>
              <a:gd name="connsiteY0" fmla="*/ 0 h 4944393"/>
              <a:gd name="connsiteX1" fmla="*/ 8746009 w 9203211"/>
              <a:gd name="connsiteY1" fmla="*/ 255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327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20009 w 9203211"/>
              <a:gd name="connsiteY1" fmla="*/ 2961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8946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638300 w 9203211"/>
              <a:gd name="connsiteY0" fmla="*/ 0 h 4969793"/>
              <a:gd name="connsiteX1" fmla="*/ 3894609 w 9203211"/>
              <a:gd name="connsiteY1" fmla="*/ 42193 h 4969793"/>
              <a:gd name="connsiteX2" fmla="*/ 9203211 w 9203211"/>
              <a:gd name="connsiteY2" fmla="*/ 2743200 h 4969793"/>
              <a:gd name="connsiteX3" fmla="*/ 9190511 w 9203211"/>
              <a:gd name="connsiteY3" fmla="*/ 4969793 h 4969793"/>
              <a:gd name="connsiteX4" fmla="*/ 0 w 9203211"/>
              <a:gd name="connsiteY4" fmla="*/ 4957093 h 4969793"/>
              <a:gd name="connsiteX5" fmla="*/ 1638300 w 9203211"/>
              <a:gd name="connsiteY5" fmla="*/ 0 h 49697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82930"/>
              <a:gd name="connsiteX1" fmla="*/ 3894609 w 9203211"/>
              <a:gd name="connsiteY1" fmla="*/ 42193 h 4982930"/>
              <a:gd name="connsiteX2" fmla="*/ 9203211 w 9203211"/>
              <a:gd name="connsiteY2" fmla="*/ 2743200 h 4982930"/>
              <a:gd name="connsiteX3" fmla="*/ 7006111 w 9203211"/>
              <a:gd name="connsiteY3" fmla="*/ 4982493 h 4982930"/>
              <a:gd name="connsiteX4" fmla="*/ 0 w 9203211"/>
              <a:gd name="connsiteY4" fmla="*/ 4957093 h 4982930"/>
              <a:gd name="connsiteX5" fmla="*/ 1638300 w 9203211"/>
              <a:gd name="connsiteY5" fmla="*/ 0 h 4982930"/>
              <a:gd name="connsiteX0" fmla="*/ 1638300 w 9203211"/>
              <a:gd name="connsiteY0" fmla="*/ 0 h 4957093"/>
              <a:gd name="connsiteX1" fmla="*/ 3894609 w 9203211"/>
              <a:gd name="connsiteY1" fmla="*/ 42193 h 4957093"/>
              <a:gd name="connsiteX2" fmla="*/ 9203211 w 9203211"/>
              <a:gd name="connsiteY2" fmla="*/ 2743200 h 4957093"/>
              <a:gd name="connsiteX3" fmla="*/ 9190511 w 9203211"/>
              <a:gd name="connsiteY3" fmla="*/ 4944393 h 4957093"/>
              <a:gd name="connsiteX4" fmla="*/ 0 w 9203211"/>
              <a:gd name="connsiteY4" fmla="*/ 4957093 h 4957093"/>
              <a:gd name="connsiteX5" fmla="*/ 1638300 w 9203211"/>
              <a:gd name="connsiteY5" fmla="*/ 0 h 4957093"/>
              <a:gd name="connsiteX0" fmla="*/ 1638300 w 9203211"/>
              <a:gd name="connsiteY0" fmla="*/ 1189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638300 w 9203211"/>
              <a:gd name="connsiteY5" fmla="*/ 1189707 h 6146800"/>
              <a:gd name="connsiteX0" fmla="*/ 12700 w 9203211"/>
              <a:gd name="connsiteY0" fmla="*/ 46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2700 w 9203211"/>
              <a:gd name="connsiteY5" fmla="*/ 46707 h 6146800"/>
              <a:gd name="connsiteX0" fmla="*/ 12700 w 9190647"/>
              <a:gd name="connsiteY0" fmla="*/ 46707 h 6146800"/>
              <a:gd name="connsiteX1" fmla="*/ 4339109 w 9190647"/>
              <a:gd name="connsiteY1" fmla="*/ 0 h 6146800"/>
              <a:gd name="connsiteX2" fmla="*/ 6777511 w 9190647"/>
              <a:gd name="connsiteY2" fmla="*/ 5431507 h 6146800"/>
              <a:gd name="connsiteX3" fmla="*/ 9190511 w 9190647"/>
              <a:gd name="connsiteY3" fmla="*/ 6134100 h 6146800"/>
              <a:gd name="connsiteX4" fmla="*/ 0 w 9190647"/>
              <a:gd name="connsiteY4" fmla="*/ 6146800 h 6146800"/>
              <a:gd name="connsiteX5" fmla="*/ 12700 w 9190647"/>
              <a:gd name="connsiteY5" fmla="*/ 46707 h 6146800"/>
              <a:gd name="connsiteX0" fmla="*/ 12700 w 6777511"/>
              <a:gd name="connsiteY0" fmla="*/ 46707 h 6160764"/>
              <a:gd name="connsiteX1" fmla="*/ 4339109 w 6777511"/>
              <a:gd name="connsiteY1" fmla="*/ 0 h 6160764"/>
              <a:gd name="connsiteX2" fmla="*/ 6777511 w 6777511"/>
              <a:gd name="connsiteY2" fmla="*/ 5431507 h 6160764"/>
              <a:gd name="connsiteX3" fmla="*/ 6447311 w 6777511"/>
              <a:gd name="connsiteY3" fmla="*/ 6159500 h 6160764"/>
              <a:gd name="connsiteX4" fmla="*/ 0 w 6777511"/>
              <a:gd name="connsiteY4" fmla="*/ 6146800 h 6160764"/>
              <a:gd name="connsiteX5" fmla="*/ 12700 w 6777511"/>
              <a:gd name="connsiteY5" fmla="*/ 46707 h 6160764"/>
              <a:gd name="connsiteX0" fmla="*/ 12700 w 7196611"/>
              <a:gd name="connsiteY0" fmla="*/ 46707 h 6175539"/>
              <a:gd name="connsiteX1" fmla="*/ 4339109 w 7196611"/>
              <a:gd name="connsiteY1" fmla="*/ 0 h 6175539"/>
              <a:gd name="connsiteX2" fmla="*/ 7196611 w 7196611"/>
              <a:gd name="connsiteY2" fmla="*/ 6168107 h 6175539"/>
              <a:gd name="connsiteX3" fmla="*/ 6447311 w 7196611"/>
              <a:gd name="connsiteY3" fmla="*/ 6159500 h 6175539"/>
              <a:gd name="connsiteX4" fmla="*/ 0 w 7196611"/>
              <a:gd name="connsiteY4" fmla="*/ 6146800 h 6175539"/>
              <a:gd name="connsiteX5" fmla="*/ 12700 w 7196611"/>
              <a:gd name="connsiteY5" fmla="*/ 46707 h 6175539"/>
              <a:gd name="connsiteX0" fmla="*/ 12700 w 6447311"/>
              <a:gd name="connsiteY0" fmla="*/ 46707 h 6159500"/>
              <a:gd name="connsiteX1" fmla="*/ 4339109 w 6447311"/>
              <a:gd name="connsiteY1" fmla="*/ 0 h 6159500"/>
              <a:gd name="connsiteX2" fmla="*/ 6447311 w 6447311"/>
              <a:gd name="connsiteY2" fmla="*/ 6159500 h 6159500"/>
              <a:gd name="connsiteX3" fmla="*/ 0 w 6447311"/>
              <a:gd name="connsiteY3" fmla="*/ 6146800 h 6159500"/>
              <a:gd name="connsiteX4" fmla="*/ 12700 w 6447311"/>
              <a:gd name="connsiteY4" fmla="*/ 46707 h 6159500"/>
              <a:gd name="connsiteX0" fmla="*/ 12700 w 7412511"/>
              <a:gd name="connsiteY0" fmla="*/ 46707 h 6159500"/>
              <a:gd name="connsiteX1" fmla="*/ 4339109 w 7412511"/>
              <a:gd name="connsiteY1" fmla="*/ 0 h 6159500"/>
              <a:gd name="connsiteX2" fmla="*/ 7412511 w 7412511"/>
              <a:gd name="connsiteY2" fmla="*/ 6159500 h 6159500"/>
              <a:gd name="connsiteX3" fmla="*/ 0 w 7412511"/>
              <a:gd name="connsiteY3" fmla="*/ 6146800 h 6159500"/>
              <a:gd name="connsiteX4" fmla="*/ 12700 w 7412511"/>
              <a:gd name="connsiteY4" fmla="*/ 46707 h 61595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8034811"/>
              <a:gd name="connsiteY0" fmla="*/ 21307 h 6121400"/>
              <a:gd name="connsiteX1" fmla="*/ 3196109 w 8034811"/>
              <a:gd name="connsiteY1" fmla="*/ 0 h 6121400"/>
              <a:gd name="connsiteX2" fmla="*/ 8034811 w 8034811"/>
              <a:gd name="connsiteY2" fmla="*/ 6121400 h 6121400"/>
              <a:gd name="connsiteX3" fmla="*/ 0 w 8034811"/>
              <a:gd name="connsiteY3" fmla="*/ 6121400 h 6121400"/>
              <a:gd name="connsiteX4" fmla="*/ 12700 w 8034811"/>
              <a:gd name="connsiteY4" fmla="*/ 21307 h 6121400"/>
              <a:gd name="connsiteX0" fmla="*/ 12700 w 8034811"/>
              <a:gd name="connsiteY0" fmla="*/ 8607 h 6108700"/>
              <a:gd name="connsiteX1" fmla="*/ 4720109 w 8034811"/>
              <a:gd name="connsiteY1" fmla="*/ 0 h 6108700"/>
              <a:gd name="connsiteX2" fmla="*/ 8034811 w 8034811"/>
              <a:gd name="connsiteY2" fmla="*/ 6108700 h 6108700"/>
              <a:gd name="connsiteX3" fmla="*/ 0 w 8034811"/>
              <a:gd name="connsiteY3" fmla="*/ 6108700 h 6108700"/>
              <a:gd name="connsiteX4" fmla="*/ 12700 w 8034811"/>
              <a:gd name="connsiteY4" fmla="*/ 8607 h 610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4811" h="6108700">
                <a:moveTo>
                  <a:pt x="12700" y="8607"/>
                </a:moveTo>
                <a:lnTo>
                  <a:pt x="4720109" y="0"/>
                </a:lnTo>
                <a:lnTo>
                  <a:pt x="8034811" y="6108700"/>
                </a:lnTo>
                <a:lnTo>
                  <a:pt x="0" y="6108700"/>
                </a:lnTo>
                <a:cubicBezTo>
                  <a:pt x="4233" y="4075336"/>
                  <a:pt x="8467" y="2041971"/>
                  <a:pt x="12700" y="8607"/>
                </a:cubicBezTo>
                <a:close/>
              </a:path>
            </a:pathLst>
          </a:custGeom>
          <a:solidFill>
            <a:schemeClr val="tx1">
              <a:lumMod val="95000"/>
              <a:lumOff val="5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4"/>
          <p:cNvSpPr txBox="1">
            <a:spLocks noChangeArrowheads="1"/>
          </p:cNvSpPr>
          <p:nvPr/>
        </p:nvSpPr>
        <p:spPr bwMode="auto">
          <a:xfrm>
            <a:off x="1302093" y="1726199"/>
            <a:ext cx="7720722" cy="3842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algn="r" defTabSz="457200" rtl="0" eaLnBrk="1" fontAlgn="auto" latinLnBrk="0" hangingPunct="1">
              <a:lnSpc>
                <a:spcPct val="110000"/>
              </a:lnSpc>
              <a:spcBef>
                <a:spcPts val="0"/>
              </a:spcBef>
              <a:spcAft>
                <a:spcPts val="0"/>
              </a:spcAft>
              <a:buClrTx/>
              <a:buSzTx/>
              <a:buFontTx/>
              <a:buNone/>
              <a:tabLst/>
              <a:defRPr/>
            </a:pPr>
            <a:endParaRPr lang="en-US" sz="4800" b="1" dirty="0">
              <a:solidFill>
                <a:schemeClr val="bg1"/>
              </a:solidFill>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Grain Crop</a:t>
            </a:r>
            <a:r>
              <a:rPr kumimoji="0" lang="en-US" sz="48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48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Area Estimate</a:t>
            </a:r>
          </a:p>
          <a:p>
            <a:pPr marL="0" marR="0" lvl="0" indent="0" algn="r" defTabSz="457200" rtl="0" eaLnBrk="1" fontAlgn="auto" latinLnBrk="0" hangingPunct="1">
              <a:lnSpc>
                <a:spcPct val="110000"/>
              </a:lnSpc>
              <a:spcBef>
                <a:spcPts val="0"/>
              </a:spcBef>
              <a:spcAft>
                <a:spcPts val="0"/>
              </a:spcAft>
              <a:buClrTx/>
              <a:buSzTx/>
              <a:buFontTx/>
              <a:buNone/>
              <a:tabLst/>
              <a:defRPr/>
            </a:pPr>
            <a:endParaRPr kumimoji="0" lang="en-US" sz="48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10000"/>
              </a:lnSpc>
              <a:spcBef>
                <a:spcPts val="0"/>
              </a:spcBef>
              <a:spcAft>
                <a:spcPts val="0"/>
              </a:spcAft>
              <a:buClrTx/>
              <a:buSzTx/>
              <a:buFontTx/>
              <a:buNone/>
              <a:tabLst/>
              <a:defRPr/>
            </a:pPr>
            <a:r>
              <a:rPr lang="en-US" sz="3200" b="1" baseline="0" dirty="0">
                <a:solidFill>
                  <a:srgbClr val="FFFF00"/>
                </a:solidFill>
                <a:latin typeface="Arial" panose="020B0604020202020204" pitchFamily="34" charset="0"/>
                <a:cs typeface="Arial" panose="020B0604020202020204" pitchFamily="34" charset="0"/>
              </a:rPr>
              <a:t>Field Boundaries</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07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61938"/>
            <a:ext cx="7772400" cy="863600"/>
          </a:xfrm>
        </p:spPr>
        <p:txBody>
          <a:bodyPr/>
          <a:lstStyle/>
          <a:p>
            <a:pPr algn="ctr" eaLnBrk="1" hangingPunct="1">
              <a:defRPr/>
            </a:pPr>
            <a:r>
              <a:rPr lang="en-US" b="0" dirty="0"/>
              <a:t>Mapped Fields</a:t>
            </a:r>
          </a:p>
        </p:txBody>
      </p:sp>
      <p:pic>
        <p:nvPicPr>
          <p:cNvPr id="198659" name="Picture 3" descr="FS-Fb-Spot5-2"/>
          <p:cNvPicPr>
            <a:picLocks noChangeAspect="1" noChangeArrowheads="1"/>
          </p:cNvPicPr>
          <p:nvPr/>
        </p:nvPicPr>
        <p:blipFill>
          <a:blip r:embed="rId2" cstate="email"/>
          <a:srcRect/>
          <a:stretch>
            <a:fillRect/>
          </a:stretch>
        </p:blipFill>
        <p:spPr bwMode="auto">
          <a:xfrm>
            <a:off x="109538" y="1412875"/>
            <a:ext cx="8999537" cy="5002213"/>
          </a:xfrm>
          <a:prstGeom prst="rect">
            <a:avLst/>
          </a:prstGeom>
          <a:noFill/>
          <a:ln w="50800">
            <a:solidFill>
              <a:srgbClr val="3366FF"/>
            </a:solidFill>
            <a:miter lim="800000"/>
            <a:headEnd/>
            <a:tailEnd/>
          </a:ln>
        </p:spPr>
      </p:pic>
      <p:pic>
        <p:nvPicPr>
          <p:cNvPr id="198660" name="Picture 4" descr="FS-Fb-Spot5-1"/>
          <p:cNvPicPr>
            <a:picLocks noChangeAspect="1" noChangeArrowheads="1"/>
          </p:cNvPicPr>
          <p:nvPr/>
        </p:nvPicPr>
        <p:blipFill>
          <a:blip r:embed="rId3" cstate="email"/>
          <a:srcRect/>
          <a:stretch>
            <a:fillRect/>
          </a:stretch>
        </p:blipFill>
        <p:spPr bwMode="auto">
          <a:xfrm>
            <a:off x="73025" y="1393825"/>
            <a:ext cx="9036050" cy="5059363"/>
          </a:xfrm>
          <a:prstGeom prst="rect">
            <a:avLst/>
          </a:prstGeom>
          <a:noFill/>
          <a:ln w="50800">
            <a:solidFill>
              <a:srgbClr val="3366FF"/>
            </a:solidFill>
            <a:miter lim="800000"/>
            <a:headEnd/>
            <a:tailEnd/>
          </a:ln>
        </p:spPr>
      </p:pic>
    </p:spTree>
    <p:extLst>
      <p:ext uri="{BB962C8B-B14F-4D97-AF65-F5344CB8AC3E}">
        <p14:creationId xmlns:p14="http://schemas.microsoft.com/office/powerpoint/2010/main" val="21306177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1000"/>
                                        <p:tgtEl>
                                          <p:spTgt spid="198659"/>
                                        </p:tgtEl>
                                        <p:attrNameLst>
                                          <p:attrName>ppt_w</p:attrName>
                                        </p:attrNameLst>
                                      </p:cBhvr>
                                      <p:tavLst>
                                        <p:tav tm="0">
                                          <p:val>
                                            <p:strVal val="ppt_w"/>
                                          </p:val>
                                        </p:tav>
                                        <p:tav tm="100000">
                                          <p:val>
                                            <p:fltVal val="0"/>
                                          </p:val>
                                        </p:tav>
                                      </p:tavLst>
                                    </p:anim>
                                    <p:anim calcmode="lin" valueType="num">
                                      <p:cBhvr>
                                        <p:cTn id="7" dur="1000"/>
                                        <p:tgtEl>
                                          <p:spTgt spid="198659"/>
                                        </p:tgtEl>
                                        <p:attrNameLst>
                                          <p:attrName>ppt_h</p:attrName>
                                        </p:attrNameLst>
                                      </p:cBhvr>
                                      <p:tavLst>
                                        <p:tav tm="0">
                                          <p:val>
                                            <p:strVal val="ppt_h"/>
                                          </p:val>
                                        </p:tav>
                                        <p:tav tm="100000">
                                          <p:val>
                                            <p:fltVal val="0"/>
                                          </p:val>
                                        </p:tav>
                                      </p:tavLst>
                                    </p:anim>
                                    <p:animEffect transition="out" filter="fade">
                                      <p:cBhvr>
                                        <p:cTn id="8" dur="1000"/>
                                        <p:tgtEl>
                                          <p:spTgt spid="198659"/>
                                        </p:tgtEl>
                                      </p:cBhvr>
                                    </p:animEffect>
                                    <p:set>
                                      <p:cBhvr>
                                        <p:cTn id="9" dur="1" fill="hold">
                                          <p:stCondLst>
                                            <p:cond delay="999"/>
                                          </p:stCondLst>
                                        </p:cTn>
                                        <p:tgtEl>
                                          <p:spTgt spid="198659"/>
                                        </p:tgtEl>
                                        <p:attrNameLst>
                                          <p:attrName>style.visibility</p:attrName>
                                        </p:attrNameLst>
                                      </p:cBhvr>
                                      <p:to>
                                        <p:strVal val="hidden"/>
                                      </p:to>
                                    </p:set>
                                  </p:childTnLst>
                                </p:cTn>
                              </p:par>
                              <p:par>
                                <p:cTn id="10" presetID="18" presetClass="entr" presetSubtype="3" fill="hold" nodeType="withEffect">
                                  <p:stCondLst>
                                    <p:cond delay="0"/>
                                  </p:stCondLst>
                                  <p:childTnLst>
                                    <p:set>
                                      <p:cBhvr>
                                        <p:cTn id="11" dur="1" fill="hold">
                                          <p:stCondLst>
                                            <p:cond delay="0"/>
                                          </p:stCondLst>
                                        </p:cTn>
                                        <p:tgtEl>
                                          <p:spTgt spid="198660"/>
                                        </p:tgtEl>
                                        <p:attrNameLst>
                                          <p:attrName>style.visibility</p:attrName>
                                        </p:attrNameLst>
                                      </p:cBhvr>
                                      <p:to>
                                        <p:strVal val="visible"/>
                                      </p:to>
                                    </p:set>
                                    <p:animEffect transition="in" filter="strips(upRight)">
                                      <p:cBhvr>
                                        <p:cTn id="12" dur="1000"/>
                                        <p:tgtEl>
                                          <p:spTgt spid="19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sa_fieldcropboundaries-2009"/>
          <p:cNvPicPr>
            <a:picLocks noChangeAspect="1" noChangeArrowheads="1"/>
          </p:cNvPicPr>
          <p:nvPr/>
        </p:nvPicPr>
        <p:blipFill>
          <a:blip r:embed="rId3" cstate="email">
            <a:lum bright="-24000" contrast="24000"/>
          </a:blip>
          <a:srcRect/>
          <a:stretch>
            <a:fillRect/>
          </a:stretch>
        </p:blipFill>
        <p:spPr bwMode="auto">
          <a:xfrm>
            <a:off x="391336" y="908721"/>
            <a:ext cx="8357128" cy="5911180"/>
          </a:xfrm>
          <a:prstGeom prst="rect">
            <a:avLst/>
          </a:prstGeom>
          <a:solidFill>
            <a:srgbClr val="0000FF"/>
          </a:solidFill>
          <a:ln w="44450">
            <a:solidFill>
              <a:srgbClr val="92D050"/>
            </a:solidFill>
            <a:miter lim="800000"/>
            <a:headEnd/>
            <a:tailEnd/>
          </a:ln>
        </p:spPr>
      </p:pic>
      <p:sp>
        <p:nvSpPr>
          <p:cNvPr id="10243" name="Rectangle 3"/>
          <p:cNvSpPr>
            <a:spLocks noGrp="1" noChangeArrowheads="1"/>
          </p:cNvSpPr>
          <p:nvPr>
            <p:ph type="title"/>
          </p:nvPr>
        </p:nvSpPr>
        <p:spPr>
          <a:xfrm>
            <a:off x="692209" y="44450"/>
            <a:ext cx="7408804" cy="1008063"/>
          </a:xfrm>
        </p:spPr>
        <p:txBody>
          <a:bodyPr/>
          <a:lstStyle/>
          <a:p>
            <a:pPr algn="ctr">
              <a:defRPr/>
            </a:pPr>
            <a:r>
              <a:rPr lang="en-US" b="0" dirty="0"/>
              <a:t>SA Coverage: 14 million Ha</a:t>
            </a:r>
          </a:p>
        </p:txBody>
      </p:sp>
      <p:pic>
        <p:nvPicPr>
          <p:cNvPr id="6" name="Picture 5"/>
          <p:cNvPicPr>
            <a:picLocks noChangeAspect="1"/>
          </p:cNvPicPr>
          <p:nvPr/>
        </p:nvPicPr>
        <p:blipFill>
          <a:blip r:embed="rId4" cstate="print"/>
          <a:stretch>
            <a:fillRect/>
          </a:stretch>
        </p:blipFill>
        <p:spPr>
          <a:xfrm>
            <a:off x="319670" y="2010873"/>
            <a:ext cx="8521751" cy="2928595"/>
          </a:xfrm>
          <a:prstGeom prst="rect">
            <a:avLst/>
          </a:prstGeom>
          <a:solidFill>
            <a:schemeClr val="bg1">
              <a:lumMod val="65000"/>
            </a:schemeClr>
          </a:solidFill>
          <a:ln w="31750">
            <a:solidFill>
              <a:srgbClr val="C00000"/>
            </a:solidFill>
            <a:miter lim="800000"/>
            <a:headEnd/>
            <a:tailEnd/>
          </a:ln>
          <a:effectLst/>
        </p:spPr>
      </p:pic>
    </p:spTree>
    <p:extLst>
      <p:ext uri="{BB962C8B-B14F-4D97-AF65-F5344CB8AC3E}">
        <p14:creationId xmlns:p14="http://schemas.microsoft.com/office/powerpoint/2010/main" val="304169599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0442" y="5482095"/>
            <a:ext cx="184731" cy="3694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96C71C7-2D5B-4281-AEEF-D9D1334081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9" y="0"/>
            <a:ext cx="9141281" cy="6858000"/>
          </a:xfrm>
          <a:prstGeom prst="rect">
            <a:avLst/>
          </a:prstGeom>
          <a:noFill/>
          <a:ln>
            <a:noFill/>
          </a:ln>
        </p:spPr>
      </p:pic>
      <p:sp>
        <p:nvSpPr>
          <p:cNvPr id="9" name="Rectangle 4">
            <a:extLst>
              <a:ext uri="{FF2B5EF4-FFF2-40B4-BE49-F238E27FC236}">
                <a16:creationId xmlns:a16="http://schemas.microsoft.com/office/drawing/2014/main" id="{189B8653-0024-4533-896B-9A980F2EF1DE}"/>
              </a:ext>
            </a:extLst>
          </p:cNvPr>
          <p:cNvSpPr/>
          <p:nvPr/>
        </p:nvSpPr>
        <p:spPr>
          <a:xfrm flipH="1">
            <a:off x="3283026" y="0"/>
            <a:ext cx="5860972" cy="6858000"/>
          </a:xfrm>
          <a:custGeom>
            <a:avLst/>
            <a:gdLst>
              <a:gd name="connsiteX0" fmla="*/ 0 w 8339611"/>
              <a:gd name="connsiteY0" fmla="*/ 0 h 1947193"/>
              <a:gd name="connsiteX1" fmla="*/ 8339611 w 8339611"/>
              <a:gd name="connsiteY1" fmla="*/ 0 h 1947193"/>
              <a:gd name="connsiteX2" fmla="*/ 8339611 w 8339611"/>
              <a:gd name="connsiteY2" fmla="*/ 1947193 h 1947193"/>
              <a:gd name="connsiteX3" fmla="*/ 0 w 8339611"/>
              <a:gd name="connsiteY3" fmla="*/ 1947193 h 1947193"/>
              <a:gd name="connsiteX4" fmla="*/ 0 w 8339611"/>
              <a:gd name="connsiteY4" fmla="*/ 0 h 1947193"/>
              <a:gd name="connsiteX0" fmla="*/ 0 w 8339611"/>
              <a:gd name="connsiteY0" fmla="*/ 12700 h 1959893"/>
              <a:gd name="connsiteX1" fmla="*/ 7082311 w 8339611"/>
              <a:gd name="connsiteY1" fmla="*/ 0 h 1959893"/>
              <a:gd name="connsiteX2" fmla="*/ 8339611 w 8339611"/>
              <a:gd name="connsiteY2" fmla="*/ 1959893 h 1959893"/>
              <a:gd name="connsiteX3" fmla="*/ 0 w 8339611"/>
              <a:gd name="connsiteY3" fmla="*/ 1959893 h 1959893"/>
              <a:gd name="connsiteX4" fmla="*/ 0 w 8339611"/>
              <a:gd name="connsiteY4" fmla="*/ 12700 h 1959893"/>
              <a:gd name="connsiteX0" fmla="*/ 38100 w 8339611"/>
              <a:gd name="connsiteY0" fmla="*/ 0 h 4042693"/>
              <a:gd name="connsiteX1" fmla="*/ 7082311 w 8339611"/>
              <a:gd name="connsiteY1" fmla="*/ 20828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6726711 w 8339611"/>
              <a:gd name="connsiteY1" fmla="*/ 18796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39611"/>
              <a:gd name="connsiteY0" fmla="*/ 0 h 4042693"/>
              <a:gd name="connsiteX1" fmla="*/ 8326911 w 8339611"/>
              <a:gd name="connsiteY1" fmla="*/ 2324100 h 4042693"/>
              <a:gd name="connsiteX2" fmla="*/ 8339611 w 8339611"/>
              <a:gd name="connsiteY2" fmla="*/ 4042693 h 4042693"/>
              <a:gd name="connsiteX3" fmla="*/ 0 w 8339611"/>
              <a:gd name="connsiteY3" fmla="*/ 4042693 h 4042693"/>
              <a:gd name="connsiteX4" fmla="*/ 38100 w 8339611"/>
              <a:gd name="connsiteY4" fmla="*/ 0 h 4042693"/>
              <a:gd name="connsiteX0" fmla="*/ 38100 w 8352311"/>
              <a:gd name="connsiteY0" fmla="*/ 0 h 6138193"/>
              <a:gd name="connsiteX1" fmla="*/ 8326911 w 8352311"/>
              <a:gd name="connsiteY1" fmla="*/ 2324100 h 6138193"/>
              <a:gd name="connsiteX2" fmla="*/ 8352311 w 8352311"/>
              <a:gd name="connsiteY2" fmla="*/ 6138193 h 6138193"/>
              <a:gd name="connsiteX3" fmla="*/ 0 w 8352311"/>
              <a:gd name="connsiteY3" fmla="*/ 4042693 h 6138193"/>
              <a:gd name="connsiteX4" fmla="*/ 38100 w 8352311"/>
              <a:gd name="connsiteY4" fmla="*/ 0 h 6138193"/>
              <a:gd name="connsiteX0" fmla="*/ 876300 w 9190511"/>
              <a:gd name="connsiteY0" fmla="*/ 0 h 6138193"/>
              <a:gd name="connsiteX1" fmla="*/ 9165111 w 9190511"/>
              <a:gd name="connsiteY1" fmla="*/ 2324100 h 6138193"/>
              <a:gd name="connsiteX2" fmla="*/ 9190511 w 9190511"/>
              <a:gd name="connsiteY2" fmla="*/ 6138193 h 6138193"/>
              <a:gd name="connsiteX3" fmla="*/ 0 w 9190511"/>
              <a:gd name="connsiteY3" fmla="*/ 6125493 h 6138193"/>
              <a:gd name="connsiteX4" fmla="*/ 876300 w 9190511"/>
              <a:gd name="connsiteY4" fmla="*/ 0 h 6138193"/>
              <a:gd name="connsiteX0" fmla="*/ 1257300 w 9190511"/>
              <a:gd name="connsiteY0" fmla="*/ 0 h 4944393"/>
              <a:gd name="connsiteX1" fmla="*/ 9165111 w 9190511"/>
              <a:gd name="connsiteY1" fmla="*/ 1130300 h 4944393"/>
              <a:gd name="connsiteX2" fmla="*/ 9190511 w 9190511"/>
              <a:gd name="connsiteY2" fmla="*/ 4944393 h 4944393"/>
              <a:gd name="connsiteX3" fmla="*/ 0 w 9190511"/>
              <a:gd name="connsiteY3" fmla="*/ 4931693 h 4944393"/>
              <a:gd name="connsiteX4" fmla="*/ 1257300 w 9190511"/>
              <a:gd name="connsiteY4" fmla="*/ 0 h 4944393"/>
              <a:gd name="connsiteX0" fmla="*/ 1257300 w 9191732"/>
              <a:gd name="connsiteY0" fmla="*/ 0 h 4944393"/>
              <a:gd name="connsiteX1" fmla="*/ 9190511 w 9191732"/>
              <a:gd name="connsiteY1" fmla="*/ 3200400 h 4944393"/>
              <a:gd name="connsiteX2" fmla="*/ 9190511 w 9191732"/>
              <a:gd name="connsiteY2" fmla="*/ 4944393 h 4944393"/>
              <a:gd name="connsiteX3" fmla="*/ 0 w 9191732"/>
              <a:gd name="connsiteY3" fmla="*/ 4931693 h 4944393"/>
              <a:gd name="connsiteX4" fmla="*/ 1257300 w 9191732"/>
              <a:gd name="connsiteY4" fmla="*/ 0 h 4944393"/>
              <a:gd name="connsiteX0" fmla="*/ 1257300 w 9203773"/>
              <a:gd name="connsiteY0" fmla="*/ 0 h 4944393"/>
              <a:gd name="connsiteX1" fmla="*/ 9203211 w 9203773"/>
              <a:gd name="connsiteY1" fmla="*/ 2717800 h 4944393"/>
              <a:gd name="connsiteX2" fmla="*/ 9190511 w 9203773"/>
              <a:gd name="connsiteY2" fmla="*/ 4944393 h 4944393"/>
              <a:gd name="connsiteX3" fmla="*/ 0 w 9203773"/>
              <a:gd name="connsiteY3" fmla="*/ 4931693 h 4944393"/>
              <a:gd name="connsiteX4" fmla="*/ 1257300 w 9203773"/>
              <a:gd name="connsiteY4" fmla="*/ 0 h 4944393"/>
              <a:gd name="connsiteX0" fmla="*/ 1257300 w 9203211"/>
              <a:gd name="connsiteY0" fmla="*/ 0 h 4944393"/>
              <a:gd name="connsiteX1" fmla="*/ 9203211 w 9203211"/>
              <a:gd name="connsiteY1" fmla="*/ 2717800 h 4944393"/>
              <a:gd name="connsiteX2" fmla="*/ 9190511 w 9203211"/>
              <a:gd name="connsiteY2" fmla="*/ 4944393 h 4944393"/>
              <a:gd name="connsiteX3" fmla="*/ 0 w 9203211"/>
              <a:gd name="connsiteY3" fmla="*/ 4931693 h 4944393"/>
              <a:gd name="connsiteX4" fmla="*/ 1257300 w 9203211"/>
              <a:gd name="connsiteY4" fmla="*/ 0 h 4944393"/>
              <a:gd name="connsiteX0" fmla="*/ 1257300 w 9203211"/>
              <a:gd name="connsiteY0" fmla="*/ 0 h 4944393"/>
              <a:gd name="connsiteX1" fmla="*/ 8746009 w 9203211"/>
              <a:gd name="connsiteY1" fmla="*/ 255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327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920009 w 9203211"/>
              <a:gd name="connsiteY1" fmla="*/ 2961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257300 w 9203211"/>
              <a:gd name="connsiteY0" fmla="*/ 0 h 4944393"/>
              <a:gd name="connsiteX1" fmla="*/ 3894609 w 9203211"/>
              <a:gd name="connsiteY1" fmla="*/ 16793 h 4944393"/>
              <a:gd name="connsiteX2" fmla="*/ 9203211 w 9203211"/>
              <a:gd name="connsiteY2" fmla="*/ 2717800 h 4944393"/>
              <a:gd name="connsiteX3" fmla="*/ 9190511 w 9203211"/>
              <a:gd name="connsiteY3" fmla="*/ 4944393 h 4944393"/>
              <a:gd name="connsiteX4" fmla="*/ 0 w 9203211"/>
              <a:gd name="connsiteY4" fmla="*/ 4931693 h 4944393"/>
              <a:gd name="connsiteX5" fmla="*/ 1257300 w 9203211"/>
              <a:gd name="connsiteY5" fmla="*/ 0 h 4944393"/>
              <a:gd name="connsiteX0" fmla="*/ 1638300 w 9203211"/>
              <a:gd name="connsiteY0" fmla="*/ 0 h 4969793"/>
              <a:gd name="connsiteX1" fmla="*/ 3894609 w 9203211"/>
              <a:gd name="connsiteY1" fmla="*/ 42193 h 4969793"/>
              <a:gd name="connsiteX2" fmla="*/ 9203211 w 9203211"/>
              <a:gd name="connsiteY2" fmla="*/ 2743200 h 4969793"/>
              <a:gd name="connsiteX3" fmla="*/ 9190511 w 9203211"/>
              <a:gd name="connsiteY3" fmla="*/ 4969793 h 4969793"/>
              <a:gd name="connsiteX4" fmla="*/ 0 w 9203211"/>
              <a:gd name="connsiteY4" fmla="*/ 4957093 h 4969793"/>
              <a:gd name="connsiteX5" fmla="*/ 1638300 w 9203211"/>
              <a:gd name="connsiteY5" fmla="*/ 0 h 49697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57093"/>
              <a:gd name="connsiteX1" fmla="*/ 3894609 w 9203211"/>
              <a:gd name="connsiteY1" fmla="*/ 42193 h 4957093"/>
              <a:gd name="connsiteX2" fmla="*/ 9203211 w 9203211"/>
              <a:gd name="connsiteY2" fmla="*/ 2743200 h 4957093"/>
              <a:gd name="connsiteX3" fmla="*/ 7209311 w 9203211"/>
              <a:gd name="connsiteY3" fmla="*/ 4296693 h 4957093"/>
              <a:gd name="connsiteX4" fmla="*/ 0 w 9203211"/>
              <a:gd name="connsiteY4" fmla="*/ 4957093 h 4957093"/>
              <a:gd name="connsiteX5" fmla="*/ 1638300 w 9203211"/>
              <a:gd name="connsiteY5" fmla="*/ 0 h 4957093"/>
              <a:gd name="connsiteX0" fmla="*/ 1638300 w 9203211"/>
              <a:gd name="connsiteY0" fmla="*/ 0 h 4982930"/>
              <a:gd name="connsiteX1" fmla="*/ 3894609 w 9203211"/>
              <a:gd name="connsiteY1" fmla="*/ 42193 h 4982930"/>
              <a:gd name="connsiteX2" fmla="*/ 9203211 w 9203211"/>
              <a:gd name="connsiteY2" fmla="*/ 2743200 h 4982930"/>
              <a:gd name="connsiteX3" fmla="*/ 7006111 w 9203211"/>
              <a:gd name="connsiteY3" fmla="*/ 4982493 h 4982930"/>
              <a:gd name="connsiteX4" fmla="*/ 0 w 9203211"/>
              <a:gd name="connsiteY4" fmla="*/ 4957093 h 4982930"/>
              <a:gd name="connsiteX5" fmla="*/ 1638300 w 9203211"/>
              <a:gd name="connsiteY5" fmla="*/ 0 h 4982930"/>
              <a:gd name="connsiteX0" fmla="*/ 1638300 w 9203211"/>
              <a:gd name="connsiteY0" fmla="*/ 0 h 4957093"/>
              <a:gd name="connsiteX1" fmla="*/ 3894609 w 9203211"/>
              <a:gd name="connsiteY1" fmla="*/ 42193 h 4957093"/>
              <a:gd name="connsiteX2" fmla="*/ 9203211 w 9203211"/>
              <a:gd name="connsiteY2" fmla="*/ 2743200 h 4957093"/>
              <a:gd name="connsiteX3" fmla="*/ 9190511 w 9203211"/>
              <a:gd name="connsiteY3" fmla="*/ 4944393 h 4957093"/>
              <a:gd name="connsiteX4" fmla="*/ 0 w 9203211"/>
              <a:gd name="connsiteY4" fmla="*/ 4957093 h 4957093"/>
              <a:gd name="connsiteX5" fmla="*/ 1638300 w 9203211"/>
              <a:gd name="connsiteY5" fmla="*/ 0 h 4957093"/>
              <a:gd name="connsiteX0" fmla="*/ 1638300 w 9203211"/>
              <a:gd name="connsiteY0" fmla="*/ 1189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638300 w 9203211"/>
              <a:gd name="connsiteY5" fmla="*/ 1189707 h 6146800"/>
              <a:gd name="connsiteX0" fmla="*/ 12700 w 9203211"/>
              <a:gd name="connsiteY0" fmla="*/ 46707 h 6146800"/>
              <a:gd name="connsiteX1" fmla="*/ 4339109 w 9203211"/>
              <a:gd name="connsiteY1" fmla="*/ 0 h 6146800"/>
              <a:gd name="connsiteX2" fmla="*/ 9203211 w 9203211"/>
              <a:gd name="connsiteY2" fmla="*/ 3932907 h 6146800"/>
              <a:gd name="connsiteX3" fmla="*/ 9190511 w 9203211"/>
              <a:gd name="connsiteY3" fmla="*/ 6134100 h 6146800"/>
              <a:gd name="connsiteX4" fmla="*/ 0 w 9203211"/>
              <a:gd name="connsiteY4" fmla="*/ 6146800 h 6146800"/>
              <a:gd name="connsiteX5" fmla="*/ 12700 w 9203211"/>
              <a:gd name="connsiteY5" fmla="*/ 46707 h 6146800"/>
              <a:gd name="connsiteX0" fmla="*/ 12700 w 9190647"/>
              <a:gd name="connsiteY0" fmla="*/ 46707 h 6146800"/>
              <a:gd name="connsiteX1" fmla="*/ 4339109 w 9190647"/>
              <a:gd name="connsiteY1" fmla="*/ 0 h 6146800"/>
              <a:gd name="connsiteX2" fmla="*/ 6777511 w 9190647"/>
              <a:gd name="connsiteY2" fmla="*/ 5431507 h 6146800"/>
              <a:gd name="connsiteX3" fmla="*/ 9190511 w 9190647"/>
              <a:gd name="connsiteY3" fmla="*/ 6134100 h 6146800"/>
              <a:gd name="connsiteX4" fmla="*/ 0 w 9190647"/>
              <a:gd name="connsiteY4" fmla="*/ 6146800 h 6146800"/>
              <a:gd name="connsiteX5" fmla="*/ 12700 w 9190647"/>
              <a:gd name="connsiteY5" fmla="*/ 46707 h 6146800"/>
              <a:gd name="connsiteX0" fmla="*/ 12700 w 6777511"/>
              <a:gd name="connsiteY0" fmla="*/ 46707 h 6160764"/>
              <a:gd name="connsiteX1" fmla="*/ 4339109 w 6777511"/>
              <a:gd name="connsiteY1" fmla="*/ 0 h 6160764"/>
              <a:gd name="connsiteX2" fmla="*/ 6777511 w 6777511"/>
              <a:gd name="connsiteY2" fmla="*/ 5431507 h 6160764"/>
              <a:gd name="connsiteX3" fmla="*/ 6447311 w 6777511"/>
              <a:gd name="connsiteY3" fmla="*/ 6159500 h 6160764"/>
              <a:gd name="connsiteX4" fmla="*/ 0 w 6777511"/>
              <a:gd name="connsiteY4" fmla="*/ 6146800 h 6160764"/>
              <a:gd name="connsiteX5" fmla="*/ 12700 w 6777511"/>
              <a:gd name="connsiteY5" fmla="*/ 46707 h 6160764"/>
              <a:gd name="connsiteX0" fmla="*/ 12700 w 7196611"/>
              <a:gd name="connsiteY0" fmla="*/ 46707 h 6175539"/>
              <a:gd name="connsiteX1" fmla="*/ 4339109 w 7196611"/>
              <a:gd name="connsiteY1" fmla="*/ 0 h 6175539"/>
              <a:gd name="connsiteX2" fmla="*/ 7196611 w 7196611"/>
              <a:gd name="connsiteY2" fmla="*/ 6168107 h 6175539"/>
              <a:gd name="connsiteX3" fmla="*/ 6447311 w 7196611"/>
              <a:gd name="connsiteY3" fmla="*/ 6159500 h 6175539"/>
              <a:gd name="connsiteX4" fmla="*/ 0 w 7196611"/>
              <a:gd name="connsiteY4" fmla="*/ 6146800 h 6175539"/>
              <a:gd name="connsiteX5" fmla="*/ 12700 w 7196611"/>
              <a:gd name="connsiteY5" fmla="*/ 46707 h 6175539"/>
              <a:gd name="connsiteX0" fmla="*/ 12700 w 6447311"/>
              <a:gd name="connsiteY0" fmla="*/ 46707 h 6159500"/>
              <a:gd name="connsiteX1" fmla="*/ 4339109 w 6447311"/>
              <a:gd name="connsiteY1" fmla="*/ 0 h 6159500"/>
              <a:gd name="connsiteX2" fmla="*/ 6447311 w 6447311"/>
              <a:gd name="connsiteY2" fmla="*/ 6159500 h 6159500"/>
              <a:gd name="connsiteX3" fmla="*/ 0 w 6447311"/>
              <a:gd name="connsiteY3" fmla="*/ 6146800 h 6159500"/>
              <a:gd name="connsiteX4" fmla="*/ 12700 w 6447311"/>
              <a:gd name="connsiteY4" fmla="*/ 46707 h 6159500"/>
              <a:gd name="connsiteX0" fmla="*/ 12700 w 7412511"/>
              <a:gd name="connsiteY0" fmla="*/ 46707 h 6159500"/>
              <a:gd name="connsiteX1" fmla="*/ 4339109 w 7412511"/>
              <a:gd name="connsiteY1" fmla="*/ 0 h 6159500"/>
              <a:gd name="connsiteX2" fmla="*/ 7412511 w 7412511"/>
              <a:gd name="connsiteY2" fmla="*/ 6159500 h 6159500"/>
              <a:gd name="connsiteX3" fmla="*/ 0 w 7412511"/>
              <a:gd name="connsiteY3" fmla="*/ 6146800 h 6159500"/>
              <a:gd name="connsiteX4" fmla="*/ 12700 w 7412511"/>
              <a:gd name="connsiteY4" fmla="*/ 46707 h 61595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7412511"/>
              <a:gd name="connsiteY0" fmla="*/ 21307 h 6134100"/>
              <a:gd name="connsiteX1" fmla="*/ 3196109 w 7412511"/>
              <a:gd name="connsiteY1" fmla="*/ 0 h 6134100"/>
              <a:gd name="connsiteX2" fmla="*/ 7412511 w 7412511"/>
              <a:gd name="connsiteY2" fmla="*/ 6134100 h 6134100"/>
              <a:gd name="connsiteX3" fmla="*/ 0 w 7412511"/>
              <a:gd name="connsiteY3" fmla="*/ 6121400 h 6134100"/>
              <a:gd name="connsiteX4" fmla="*/ 12700 w 7412511"/>
              <a:gd name="connsiteY4" fmla="*/ 21307 h 6134100"/>
              <a:gd name="connsiteX0" fmla="*/ 12700 w 8034811"/>
              <a:gd name="connsiteY0" fmla="*/ 21307 h 6121400"/>
              <a:gd name="connsiteX1" fmla="*/ 3196109 w 8034811"/>
              <a:gd name="connsiteY1" fmla="*/ 0 h 6121400"/>
              <a:gd name="connsiteX2" fmla="*/ 8034811 w 8034811"/>
              <a:gd name="connsiteY2" fmla="*/ 6121400 h 6121400"/>
              <a:gd name="connsiteX3" fmla="*/ 0 w 8034811"/>
              <a:gd name="connsiteY3" fmla="*/ 6121400 h 6121400"/>
              <a:gd name="connsiteX4" fmla="*/ 12700 w 8034811"/>
              <a:gd name="connsiteY4" fmla="*/ 21307 h 6121400"/>
              <a:gd name="connsiteX0" fmla="*/ 12700 w 8034811"/>
              <a:gd name="connsiteY0" fmla="*/ 8607 h 6108700"/>
              <a:gd name="connsiteX1" fmla="*/ 4720109 w 8034811"/>
              <a:gd name="connsiteY1" fmla="*/ 0 h 6108700"/>
              <a:gd name="connsiteX2" fmla="*/ 8034811 w 8034811"/>
              <a:gd name="connsiteY2" fmla="*/ 6108700 h 6108700"/>
              <a:gd name="connsiteX3" fmla="*/ 0 w 8034811"/>
              <a:gd name="connsiteY3" fmla="*/ 6108700 h 6108700"/>
              <a:gd name="connsiteX4" fmla="*/ 12700 w 8034811"/>
              <a:gd name="connsiteY4" fmla="*/ 8607 h 610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4811" h="6108700">
                <a:moveTo>
                  <a:pt x="12700" y="8607"/>
                </a:moveTo>
                <a:lnTo>
                  <a:pt x="4720109" y="0"/>
                </a:lnTo>
                <a:lnTo>
                  <a:pt x="8034811" y="6108700"/>
                </a:lnTo>
                <a:lnTo>
                  <a:pt x="0" y="6108700"/>
                </a:lnTo>
                <a:cubicBezTo>
                  <a:pt x="4233" y="4075336"/>
                  <a:pt x="8467" y="2041971"/>
                  <a:pt x="12700" y="8607"/>
                </a:cubicBezTo>
                <a:close/>
              </a:path>
            </a:pathLst>
          </a:custGeom>
          <a:solidFill>
            <a:schemeClr val="tx1">
              <a:lumMod val="95000"/>
              <a:lumOff val="5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4"/>
          <p:cNvSpPr txBox="1">
            <a:spLocks noChangeArrowheads="1"/>
          </p:cNvSpPr>
          <p:nvPr/>
        </p:nvSpPr>
        <p:spPr bwMode="auto">
          <a:xfrm>
            <a:off x="1423276" y="1639953"/>
            <a:ext cx="7720722" cy="3842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algn="r" defTabSz="457200" rtl="0" eaLnBrk="1" fontAlgn="auto" latinLnBrk="0" hangingPunct="1">
              <a:lnSpc>
                <a:spcPct val="110000"/>
              </a:lnSpc>
              <a:spcBef>
                <a:spcPts val="0"/>
              </a:spcBef>
              <a:spcAft>
                <a:spcPts val="0"/>
              </a:spcAft>
              <a:buClrTx/>
              <a:buSzTx/>
              <a:buFontTx/>
              <a:buNone/>
              <a:tabLst/>
              <a:defRPr/>
            </a:pPr>
            <a:endParaRPr lang="en-US" sz="4800" b="1" dirty="0">
              <a:solidFill>
                <a:schemeClr val="bg1"/>
              </a:solidFill>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Grain Crop</a:t>
            </a:r>
            <a:r>
              <a:rPr kumimoji="0" lang="en-US" sz="48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r" defTabSz="457200" rtl="0" eaLnBrk="1" fontAlgn="auto" latinLnBrk="0" hangingPunct="1">
              <a:lnSpc>
                <a:spcPct val="110000"/>
              </a:lnSpc>
              <a:spcBef>
                <a:spcPts val="0"/>
              </a:spcBef>
              <a:spcAft>
                <a:spcPts val="0"/>
              </a:spcAft>
              <a:buClrTx/>
              <a:buSzTx/>
              <a:buFontTx/>
              <a:buNone/>
              <a:tabLst/>
              <a:defRPr/>
            </a:pPr>
            <a:r>
              <a:rPr kumimoji="0" lang="en-US" sz="48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Area Estimate</a:t>
            </a:r>
          </a:p>
          <a:p>
            <a:pPr marL="0" marR="0" lvl="0" indent="0" algn="r" defTabSz="457200" rtl="0" eaLnBrk="1" fontAlgn="auto" latinLnBrk="0" hangingPunct="1">
              <a:lnSpc>
                <a:spcPct val="110000"/>
              </a:lnSpc>
              <a:spcBef>
                <a:spcPts val="0"/>
              </a:spcBef>
              <a:spcAft>
                <a:spcPts val="0"/>
              </a:spcAft>
              <a:buClrTx/>
              <a:buSzTx/>
              <a:buFontTx/>
              <a:buNone/>
              <a:tabLst/>
              <a:defRPr/>
            </a:pPr>
            <a:endParaRPr kumimoji="0" lang="en-US" sz="48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10000"/>
              </a:lnSpc>
              <a:spcBef>
                <a:spcPts val="0"/>
              </a:spcBef>
              <a:spcAft>
                <a:spcPts val="0"/>
              </a:spcAft>
              <a:buClrTx/>
              <a:buSzTx/>
              <a:buFontTx/>
              <a:buNone/>
              <a:tabLst/>
              <a:defRPr/>
            </a:pPr>
            <a:r>
              <a:rPr lang="en-US" sz="3200" b="1" baseline="0" dirty="0">
                <a:solidFill>
                  <a:srgbClr val="92D050"/>
                </a:solidFill>
                <a:latin typeface="Arial" panose="020B0604020202020204" pitchFamily="34" charset="0"/>
                <a:cs typeface="Arial" panose="020B0604020202020204" pitchFamily="34" charset="0"/>
              </a:rPr>
              <a:t>Grain</a:t>
            </a:r>
            <a:r>
              <a:rPr lang="en-US" sz="3200" b="1" dirty="0">
                <a:solidFill>
                  <a:srgbClr val="92D050"/>
                </a:solidFill>
                <a:latin typeface="Arial" panose="020B0604020202020204" pitchFamily="34" charset="0"/>
                <a:cs typeface="Arial" panose="020B0604020202020204" pitchFamily="34" charset="0"/>
              </a:rPr>
              <a:t> Crop Type Analysis</a:t>
            </a:r>
            <a:endParaRPr kumimoji="0" lang="en-US" sz="3200" b="1" i="0" u="none" strike="noStrike" kern="1200" cap="none" spc="0" normalizeH="0" baseline="0" noProof="0" dirty="0">
              <a:ln>
                <a:noFill/>
              </a:ln>
              <a:solidFill>
                <a:srgbClr val="92D05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7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0442" y="5482095"/>
            <a:ext cx="184731" cy="369460"/>
          </a:xfrm>
          <a:prstGeom prst="rect">
            <a:avLst/>
          </a:prstGeom>
          <a:noFill/>
        </p:spPr>
        <p:txBody>
          <a:bodyPr wrap="none" rtlCol="0">
            <a:spAutoFit/>
          </a:bodyPr>
          <a:lstStyle/>
          <a:p>
            <a:endParaRPr lang="en-US" sz="1801" dirty="0"/>
          </a:p>
        </p:txBody>
      </p:sp>
      <p:sp>
        <p:nvSpPr>
          <p:cNvPr id="24" name="Rectangle 23"/>
          <p:cNvSpPr/>
          <p:nvPr/>
        </p:nvSpPr>
        <p:spPr>
          <a:xfrm>
            <a:off x="0" y="-3146425"/>
            <a:ext cx="9144000" cy="2910269"/>
          </a:xfrm>
          <a:prstGeom prst="rect">
            <a:avLst/>
          </a:prstGeom>
          <a:solidFill>
            <a:srgbClr val="BC71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9" name="TextBox 8"/>
          <p:cNvSpPr txBox="1"/>
          <p:nvPr/>
        </p:nvSpPr>
        <p:spPr>
          <a:xfrm>
            <a:off x="10528300" y="1981200"/>
            <a:ext cx="184731" cy="369460"/>
          </a:xfrm>
          <a:prstGeom prst="rect">
            <a:avLst/>
          </a:prstGeom>
          <a:noFill/>
        </p:spPr>
        <p:txBody>
          <a:bodyPr wrap="none" rtlCol="0">
            <a:spAutoFit/>
          </a:bodyPr>
          <a:lstStyle/>
          <a:p>
            <a:endParaRPr lang="en-US" sz="1801" dirty="0"/>
          </a:p>
        </p:txBody>
      </p:sp>
      <p:sp>
        <p:nvSpPr>
          <p:cNvPr id="10" name="TextBox 9"/>
          <p:cNvSpPr txBox="1"/>
          <p:nvPr/>
        </p:nvSpPr>
        <p:spPr>
          <a:xfrm>
            <a:off x="10261600" y="1930400"/>
            <a:ext cx="184731" cy="369460"/>
          </a:xfrm>
          <a:prstGeom prst="rect">
            <a:avLst/>
          </a:prstGeom>
          <a:noFill/>
        </p:spPr>
        <p:txBody>
          <a:bodyPr wrap="none" rtlCol="0">
            <a:spAutoFit/>
          </a:bodyPr>
          <a:lstStyle/>
          <a:p>
            <a:endParaRPr lang="en-US" sz="1801" dirty="0"/>
          </a:p>
        </p:txBody>
      </p:sp>
      <p:sp>
        <p:nvSpPr>
          <p:cNvPr id="20" name="Text Box 6"/>
          <p:cNvSpPr txBox="1">
            <a:spLocks noChangeArrowheads="1"/>
          </p:cNvSpPr>
          <p:nvPr/>
        </p:nvSpPr>
        <p:spPr bwMode="auto">
          <a:xfrm>
            <a:off x="846672" y="253664"/>
            <a:ext cx="7649627" cy="707886"/>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ZA" sz="4000" dirty="0">
                <a:solidFill>
                  <a:srgbClr val="EAEAEA"/>
                </a:solidFill>
                <a:latin typeface="+mn-lt"/>
                <a:ea typeface="+mj-ea"/>
                <a:cs typeface="+mj-cs"/>
              </a:rPr>
              <a:t>Crop Classification Components</a:t>
            </a:r>
          </a:p>
        </p:txBody>
      </p:sp>
      <p:sp>
        <p:nvSpPr>
          <p:cNvPr id="19" name="TextBox 18">
            <a:extLst>
              <a:ext uri="{FF2B5EF4-FFF2-40B4-BE49-F238E27FC236}">
                <a16:creationId xmlns:a16="http://schemas.microsoft.com/office/drawing/2014/main" id="{F97409B1-60AB-44E6-AE94-13A676FB846E}"/>
              </a:ext>
            </a:extLst>
          </p:cNvPr>
          <p:cNvSpPr txBox="1"/>
          <p:nvPr/>
        </p:nvSpPr>
        <p:spPr>
          <a:xfrm>
            <a:off x="-1624454" y="5482095"/>
            <a:ext cx="184731" cy="369460"/>
          </a:xfrm>
          <a:prstGeom prst="rect">
            <a:avLst/>
          </a:prstGeom>
          <a:noFill/>
        </p:spPr>
        <p:txBody>
          <a:bodyPr wrap="none" rtlCol="0">
            <a:spAutoFit/>
          </a:bodyPr>
          <a:lstStyle/>
          <a:p>
            <a:endParaRPr lang="en-US" sz="1801" dirty="0"/>
          </a:p>
        </p:txBody>
      </p:sp>
      <p:sp>
        <p:nvSpPr>
          <p:cNvPr id="3" name="Rectangle 2"/>
          <p:cNvSpPr/>
          <p:nvPr/>
        </p:nvSpPr>
        <p:spPr>
          <a:xfrm>
            <a:off x="769833" y="1140366"/>
            <a:ext cx="7974117" cy="4708981"/>
          </a:xfrm>
          <a:prstGeom prst="rect">
            <a:avLst/>
          </a:prstGeom>
        </p:spPr>
        <p:txBody>
          <a:bodyPr wrap="square">
            <a:spAutoFit/>
          </a:bodyPr>
          <a:lstStyle/>
          <a:p>
            <a:pPr lvl="1"/>
            <a:r>
              <a:rPr lang="en-US" sz="2800" b="1" dirty="0">
                <a:latin typeface="Calibri" panose="020F0502020204030204" pitchFamily="34" charset="0"/>
              </a:rPr>
              <a:t>Satellite Imagery &amp; Duration: </a:t>
            </a:r>
          </a:p>
          <a:p>
            <a:pPr lvl="3">
              <a:lnSpc>
                <a:spcPct val="150000"/>
              </a:lnSpc>
              <a:buFont typeface="Wingdings" pitchFamily="2" charset="2"/>
              <a:buChar char="Ø"/>
            </a:pPr>
            <a:r>
              <a:rPr lang="en-US" sz="2400" dirty="0">
                <a:latin typeface="Calibri" panose="020F0502020204030204" pitchFamily="34" charset="0"/>
              </a:rPr>
              <a:t>Sentinel with 5 day revisit</a:t>
            </a:r>
          </a:p>
          <a:p>
            <a:pPr lvl="3">
              <a:lnSpc>
                <a:spcPct val="150000"/>
              </a:lnSpc>
              <a:buFont typeface="Wingdings" pitchFamily="2" charset="2"/>
              <a:buChar char="Ø"/>
            </a:pPr>
            <a:r>
              <a:rPr lang="en-US" sz="2400" dirty="0">
                <a:latin typeface="Calibri" panose="020F0502020204030204" pitchFamily="34" charset="0"/>
              </a:rPr>
              <a:t>Continuous images dates to cover full season</a:t>
            </a:r>
          </a:p>
          <a:p>
            <a:pPr lvl="1"/>
            <a:r>
              <a:rPr lang="en-US" sz="2800" b="1" dirty="0">
                <a:latin typeface="Calibri" panose="020F0502020204030204" pitchFamily="34" charset="0"/>
              </a:rPr>
              <a:t>PICES Survey: </a:t>
            </a:r>
          </a:p>
          <a:p>
            <a:pPr lvl="3">
              <a:lnSpc>
                <a:spcPct val="150000"/>
              </a:lnSpc>
              <a:buFont typeface="Wingdings" pitchFamily="2" charset="2"/>
              <a:buChar char="Ø"/>
            </a:pPr>
            <a:r>
              <a:rPr lang="en-US" sz="2400" dirty="0">
                <a:latin typeface="Calibri" panose="020F0502020204030204" pitchFamily="34" charset="0"/>
              </a:rPr>
              <a:t>Satellite Imagery calibration</a:t>
            </a:r>
          </a:p>
          <a:p>
            <a:pPr lvl="1"/>
            <a:r>
              <a:rPr lang="en-US" sz="2800" b="1" dirty="0">
                <a:latin typeface="Calibri" panose="020F0502020204030204" pitchFamily="34" charset="0"/>
              </a:rPr>
              <a:t>Crop Calendar: </a:t>
            </a:r>
          </a:p>
          <a:p>
            <a:pPr lvl="3">
              <a:lnSpc>
                <a:spcPct val="150000"/>
              </a:lnSpc>
              <a:buFont typeface="Wingdings" pitchFamily="2" charset="2"/>
              <a:buChar char="Ø"/>
            </a:pPr>
            <a:r>
              <a:rPr lang="en-US" sz="2400" dirty="0">
                <a:latin typeface="Calibri" panose="020F0502020204030204" pitchFamily="34" charset="0"/>
              </a:rPr>
              <a:t>Crop planting date &amp; growth duration</a:t>
            </a:r>
          </a:p>
          <a:p>
            <a:pPr lvl="3">
              <a:lnSpc>
                <a:spcPct val="150000"/>
              </a:lnSpc>
              <a:buFont typeface="Wingdings" pitchFamily="2" charset="2"/>
              <a:buChar char="Ø"/>
            </a:pPr>
            <a:r>
              <a:rPr lang="en-US" sz="2400" dirty="0">
                <a:latin typeface="Calibri" panose="020F0502020204030204" pitchFamily="34" charset="0"/>
              </a:rPr>
              <a:t>Winter (July) 2018 up to Summer (May)2019</a:t>
            </a:r>
          </a:p>
          <a:p>
            <a:pPr lvl="3">
              <a:lnSpc>
                <a:spcPct val="150000"/>
              </a:lnSpc>
              <a:buFont typeface="Wingdings" pitchFamily="2" charset="2"/>
              <a:buChar char="Ø"/>
            </a:pPr>
            <a:endParaRPr lang="en-US" sz="2400" dirty="0">
              <a:latin typeface="Calibri" panose="020F0502020204030204" pitchFamily="34" charset="0"/>
            </a:endParaRPr>
          </a:p>
        </p:txBody>
      </p:sp>
    </p:spTree>
    <p:extLst>
      <p:ext uri="{BB962C8B-B14F-4D97-AF65-F5344CB8AC3E}">
        <p14:creationId xmlns:p14="http://schemas.microsoft.com/office/powerpoint/2010/main" val="719977091"/>
      </p:ext>
    </p:extLst>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34651</TotalTime>
  <Words>839</Words>
  <Application>Microsoft Office PowerPoint</Application>
  <PresentationFormat>On-screen Show (4:3)</PresentationFormat>
  <Paragraphs>163</Paragraphs>
  <Slides>31</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Arial</vt:lpstr>
      <vt:lpstr>Calibri</vt:lpstr>
      <vt:lpstr>Calibri Light</vt:lpstr>
      <vt:lpstr>Comic Sans MS</vt:lpstr>
      <vt:lpstr>Wingdings</vt:lpstr>
      <vt:lpstr>Office Theme</vt:lpstr>
      <vt:lpstr>Clip</vt:lpstr>
      <vt:lpstr>Worksheet</vt:lpstr>
      <vt:lpstr>PowerPoint Presentation</vt:lpstr>
      <vt:lpstr>PowerPoint Presentation</vt:lpstr>
      <vt:lpstr>PowerPoint Presentation</vt:lpstr>
      <vt:lpstr>PowerPoint Presentation</vt:lpstr>
      <vt:lpstr>PowerPoint Presentation</vt:lpstr>
      <vt:lpstr>Mapped Fields</vt:lpstr>
      <vt:lpstr>SA Coverage: 14 million Ha</vt:lpstr>
      <vt:lpstr>PowerPoint Presentation</vt:lpstr>
      <vt:lpstr>PowerPoint Presentation</vt:lpstr>
      <vt:lpstr>Mpumalanga 2018 Crop Type Area (Ha)</vt:lpstr>
      <vt:lpstr>FreeState 2015 Maize Area (Ha)</vt:lpstr>
      <vt:lpstr>FreeState 2016 Maize Area (Ha)</vt:lpstr>
      <vt:lpstr>FreeState 2017 Maize Area (Ha)</vt:lpstr>
      <vt:lpstr>FreeState 2018 Maize Area (Ha)</vt:lpstr>
      <vt:lpstr>FreeState 2019 Maize Area (Ha)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Elsie Zwennis</dc:creator>
  <cp:lastModifiedBy>Jens Hiestermann</cp:lastModifiedBy>
  <cp:revision>868</cp:revision>
  <cp:lastPrinted>2019-04-16T07:09:15Z</cp:lastPrinted>
  <dcterms:created xsi:type="dcterms:W3CDTF">2017-04-03T13:00:26Z</dcterms:created>
  <dcterms:modified xsi:type="dcterms:W3CDTF">2019-08-13T06:16:19Z</dcterms:modified>
</cp:coreProperties>
</file>