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3" r:id="rId2"/>
    <p:sldId id="846" r:id="rId3"/>
    <p:sldId id="848" r:id="rId4"/>
    <p:sldId id="847" r:id="rId5"/>
    <p:sldId id="849" r:id="rId6"/>
    <p:sldId id="855" r:id="rId7"/>
    <p:sldId id="844" r:id="rId8"/>
    <p:sldId id="845" r:id="rId9"/>
    <p:sldId id="392" r:id="rId10"/>
    <p:sldId id="391" r:id="rId11"/>
    <p:sldId id="259" r:id="rId12"/>
    <p:sldId id="851" r:id="rId13"/>
    <p:sldId id="257" r:id="rId14"/>
    <p:sldId id="85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5" autoAdjust="0"/>
    <p:restoredTop sz="94660"/>
  </p:normalViewPr>
  <p:slideViewPr>
    <p:cSldViewPr>
      <p:cViewPr varScale="1">
        <p:scale>
          <a:sx n="82" d="100"/>
          <a:sy n="82" d="100"/>
        </p:scale>
        <p:origin x="111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ASSET\GreenFund\Sust%20Agric\Del%206%20-%20Policy%20wkshop\CA%20policy%20wkshop%20-%20final%20ppts\Asset%20Maize%20prod%20systems%20comp_inc%20vs%204%20types%20costs2015_9%20_7%20May%20__Q%20to%20Doug__Nono%20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sz="2000" b="1" dirty="0"/>
              <a:t>The net present value (after</a:t>
            </a:r>
            <a:r>
              <a:rPr lang="en-ZA" sz="2000" b="1" baseline="0" dirty="0"/>
              <a:t> 20 years) of different maize production methods inclusive of environmental impacts</a:t>
            </a:r>
            <a:endParaRPr lang="en-ZA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87592842694617"/>
          <c:y val="0.19187355159452946"/>
          <c:w val="0.87064970922192064"/>
          <c:h val="0.78268734029552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'Outputs - Private costs'!$D$149</c:f>
              <c:strCache>
                <c:ptCount val="1"/>
                <c:pt idx="0">
                  <c:v>Konvensionele boerdery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'Outputs - Private costs'!$E$148:$H$148</c:f>
              <c:strCache>
                <c:ptCount val="4"/>
                <c:pt idx="0">
                  <c:v>Wes Vrystaat</c:v>
                </c:pt>
                <c:pt idx="1">
                  <c:v>KwaZuluNatal</c:v>
                </c:pt>
                <c:pt idx="2">
                  <c:v>Oos Vrystaat</c:v>
                </c:pt>
                <c:pt idx="3">
                  <c:v>Noord Wes</c:v>
                </c:pt>
              </c:strCache>
            </c:strRef>
          </c:cat>
          <c:val>
            <c:numRef>
              <c:f>'Outputs - Private costs'!$E$149:$H$149</c:f>
              <c:numCache>
                <c:formatCode>_(* #,##0_);_(* \(#,##0\);_(* "-"??_);_(@_)</c:formatCode>
                <c:ptCount val="4"/>
                <c:pt idx="0">
                  <c:v>-5666.8262400000003</c:v>
                </c:pt>
                <c:pt idx="1">
                  <c:v>2667.7396480000002</c:v>
                </c:pt>
                <c:pt idx="2">
                  <c:v>-12519.775232</c:v>
                </c:pt>
                <c:pt idx="3">
                  <c:v>-16068.947968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44-4518-AAF6-9507FF9B718E}"/>
            </c:ext>
          </c:extLst>
        </c:ser>
        <c:ser>
          <c:idx val="1"/>
          <c:order val="1"/>
          <c:tx>
            <c:strRef>
              <c:f>'Outputs - Private costs'!$D$150</c:f>
              <c:strCache>
                <c:ptCount val="1"/>
                <c:pt idx="0">
                  <c:v>Bewaringsboerdery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'Outputs - Private costs'!$E$148:$H$148</c:f>
              <c:strCache>
                <c:ptCount val="4"/>
                <c:pt idx="0">
                  <c:v>Wes Vrystaat</c:v>
                </c:pt>
                <c:pt idx="1">
                  <c:v>KwaZuluNatal</c:v>
                </c:pt>
                <c:pt idx="2">
                  <c:v>Oos Vrystaat</c:v>
                </c:pt>
                <c:pt idx="3">
                  <c:v>Noord Wes</c:v>
                </c:pt>
              </c:strCache>
            </c:strRef>
          </c:cat>
          <c:val>
            <c:numRef>
              <c:f>'Outputs - Private costs'!$E$150:$H$150</c:f>
              <c:numCache>
                <c:formatCode>_(* #,##0_);_(* \(#,##0\);_(* "-"??_);_(@_)</c:formatCode>
                <c:ptCount val="4"/>
                <c:pt idx="0">
                  <c:v>197.84371200000001</c:v>
                </c:pt>
                <c:pt idx="1">
                  <c:v>5086.7107839999999</c:v>
                </c:pt>
                <c:pt idx="2">
                  <c:v>3843.9198719999999</c:v>
                </c:pt>
                <c:pt idx="3">
                  <c:v>-3152.9282560000001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44-4518-AAF6-9507FF9B7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948607"/>
        <c:axId val="850541295"/>
      </c:barChart>
      <c:catAx>
        <c:axId val="8059486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850541295"/>
        <c:crosses val="autoZero"/>
        <c:auto val="1"/>
        <c:lblAlgn val="ctr"/>
        <c:lblOffset val="100"/>
        <c:noMultiLvlLbl val="0"/>
      </c:catAx>
      <c:valAx>
        <c:axId val="850541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 b="1" dirty="0"/>
                  <a:t>R 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948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0.22357</cdr:x>
      <cdr:y>0.68047</cdr:y>
    </cdr:from>
    <cdr:to>
      <cdr:x>0.58109</cdr:x>
      <cdr:y>0.77758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DABF6B76-6956-43F3-868F-F7391F32F893}"/>
            </a:ext>
          </a:extLst>
        </cdr:cNvPr>
        <cdr:cNvSpPr txBox="1"/>
      </cdr:nvSpPr>
      <cdr:spPr>
        <a:xfrm xmlns:a="http://schemas.openxmlformats.org/drawingml/2006/main">
          <a:off x="2000911" y="2902832"/>
          <a:ext cx="3199690" cy="4142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5715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800" b="1" dirty="0">
              <a:solidFill>
                <a:srgbClr val="C00000"/>
              </a:solidFill>
            </a:rPr>
            <a:t>Difference approx. R35 billion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B25E49-27BD-4255-BCF7-19DC119E2BB8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0598BB-656D-4BBC-B245-2C9BECF283B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524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E31B-56A0-41AA-B478-5DC528BDCCB4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D3AE-AF6C-44DB-B119-9E926B48071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121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5C31-E33E-43AB-BDAB-EB79EE4D615A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577C-2437-4E99-ACC9-FE5EE8D7758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411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9BB1-0AC4-4CFB-920E-4E5CE10DF1D9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6D0D-EEF2-4A24-BAD7-0C454FA313A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709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endParaRPr lang="en-ZA" sz="4400" b="0" strike="noStrike" spc="-1" dirty="0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ZA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96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DD3D-0CA8-424F-BDDE-A252C0B58524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D680-FE9A-477D-BB49-057CA5EFDF8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33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7564-4856-46E4-80DD-D95A0FDE14C4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F960-91D5-4349-9F5D-02D00A26EF2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738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8833-43A0-4E1C-99D3-EF55BC75E0DE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CFF3-F50C-4D07-870B-C5B88D3BA51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740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2A3F-26F0-4BEA-86FE-A3830A85FC24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05FC-9C83-4A9C-8826-E3493FD9B5B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875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8B1E-73DE-41D9-8DC0-1ECD50E97F2B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542C-907F-420E-9662-57F6DED8C45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354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2E869-A2F8-4ED8-A067-1D424CC7964F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4EDD-9014-4778-9786-99619EA3356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78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F922-F60F-464D-9E9E-240C9814F909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69F1-1B38-4592-9F88-E5904E4F6BC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440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5FD0-5825-4603-B2A7-42EAFF889B4F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DA16-D350-4322-B4F8-73DB21BB1E4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629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08C92-17E8-4FB7-9C52-BFA6856EBF65}" type="datetimeFigureOut">
              <a:rPr lang="en-ZA"/>
              <a:pPr>
                <a:defRPr/>
              </a:pPr>
              <a:t>2019/08/07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15B8A-E1A9-4905-9152-D269CE7F41C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19" y="476672"/>
            <a:ext cx="9036496" cy="2114883"/>
          </a:xfrm>
        </p:spPr>
        <p:txBody>
          <a:bodyPr/>
          <a:lstStyle/>
          <a:p>
            <a:r>
              <a:rPr lang="en-ZA" sz="4000" b="1" dirty="0">
                <a:solidFill>
                  <a:srgbClr val="C00000"/>
                </a:solidFill>
              </a:rPr>
              <a:t>Using easements to facilitate the</a:t>
            </a:r>
          </a:p>
          <a:p>
            <a:r>
              <a:rPr lang="en-ZA" sz="4000" b="1" dirty="0">
                <a:solidFill>
                  <a:srgbClr val="C00000"/>
                </a:solidFill>
              </a:rPr>
              <a:t>development of </a:t>
            </a:r>
          </a:p>
          <a:p>
            <a:r>
              <a:rPr lang="en-ZA" sz="4000" b="1" dirty="0">
                <a:solidFill>
                  <a:srgbClr val="C00000"/>
                </a:solidFill>
              </a:rPr>
              <a:t>conservation agriculture</a:t>
            </a:r>
            <a:endParaRPr lang="en-GB" sz="4000" b="1" cap="all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9882" y="3933056"/>
            <a:ext cx="212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James Blignaut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82" y="5528907"/>
            <a:ext cx="2114100" cy="104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User\Documents\ASSET\Admin &amp; unboxed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32" y="5528907"/>
            <a:ext cx="2222853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2" t="7575" r="1612" b="11153"/>
          <a:stretch/>
        </p:blipFill>
        <p:spPr>
          <a:xfrm>
            <a:off x="190219" y="5528907"/>
            <a:ext cx="2585717" cy="1099534"/>
          </a:xfrm>
          <a:prstGeom prst="rect">
            <a:avLst/>
          </a:prstGeom>
        </p:spPr>
      </p:pic>
      <p:pic>
        <p:nvPicPr>
          <p:cNvPr id="1028" name="Picture 4" descr="Universiteit Stellenbos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79" y="4869159"/>
            <a:ext cx="851385" cy="17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0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192" y="6444044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Crookes and Blignaut (2019)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458282-65EA-4E3A-867A-A96F8B40E88B}"/>
              </a:ext>
            </a:extLst>
          </p:cNvPr>
          <p:cNvSpPr txBox="1"/>
          <p:nvPr/>
        </p:nvSpPr>
        <p:spPr>
          <a:xfrm>
            <a:off x="1115616" y="188640"/>
            <a:ext cx="69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Does restoration pay locally?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F655A-2A6E-4865-8F8F-59D254D606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64488" cy="5114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22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EF2F74E-4B7D-476C-ACDE-A7289A100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290375"/>
              </p:ext>
            </p:extLst>
          </p:nvPr>
        </p:nvGraphicFramePr>
        <p:xfrm>
          <a:off x="235495" y="1390264"/>
          <a:ext cx="8949681" cy="426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21E5D19-30E5-4494-82DA-F31618F105CB}"/>
              </a:ext>
            </a:extLst>
          </p:cNvPr>
          <p:cNvGrpSpPr/>
          <p:nvPr/>
        </p:nvGrpSpPr>
        <p:grpSpPr>
          <a:xfrm>
            <a:off x="1043608" y="5589240"/>
            <a:ext cx="7748023" cy="873427"/>
            <a:chOff x="899592" y="4756479"/>
            <a:chExt cx="7748023" cy="8734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8EBD7E8-13C8-424E-94BF-308CE978593C}"/>
                </a:ext>
              </a:extLst>
            </p:cNvPr>
            <p:cNvGrpSpPr/>
            <p:nvPr/>
          </p:nvGrpSpPr>
          <p:grpSpPr>
            <a:xfrm>
              <a:off x="2953527" y="5302261"/>
              <a:ext cx="3575958" cy="327645"/>
              <a:chOff x="2953527" y="5302261"/>
              <a:chExt cx="3575958" cy="327645"/>
            </a:xfrm>
          </p:grpSpPr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59ED5E90-6D79-4FC9-9137-0E6B2BB745D9}"/>
                  </a:ext>
                </a:extLst>
              </p:cNvPr>
              <p:cNvSpPr txBox="1"/>
              <p:nvPr/>
            </p:nvSpPr>
            <p:spPr>
              <a:xfrm>
                <a:off x="3121478" y="5302261"/>
                <a:ext cx="3408007" cy="327645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ZA" sz="1800" b="1" dirty="0"/>
                  <a:t>Conventional farming     Conservation agriculture</a:t>
                </a:r>
              </a:p>
              <a:p>
                <a:endParaRPr lang="en-ZA" sz="1800" b="1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78B98B-B954-4166-936D-2C23CBF5B527}"/>
                  </a:ext>
                </a:extLst>
              </p:cNvPr>
              <p:cNvSpPr/>
              <p:nvPr/>
            </p:nvSpPr>
            <p:spPr>
              <a:xfrm>
                <a:off x="2953527" y="5392556"/>
                <a:ext cx="167951" cy="19956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25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71E600C-00F8-4EDB-8997-44006A88FC94}"/>
                  </a:ext>
                </a:extLst>
              </p:cNvPr>
              <p:cNvSpPr/>
              <p:nvPr/>
            </p:nvSpPr>
            <p:spPr>
              <a:xfrm>
                <a:off x="5292080" y="5392556"/>
                <a:ext cx="167951" cy="199565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25"/>
              </a:p>
            </p:txBody>
          </p:sp>
        </p:grp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504FA289-EAC3-4318-A547-DB83D60420FB}"/>
                </a:ext>
              </a:extLst>
            </p:cNvPr>
            <p:cNvSpPr txBox="1"/>
            <p:nvPr/>
          </p:nvSpPr>
          <p:spPr>
            <a:xfrm>
              <a:off x="899592" y="4756479"/>
              <a:ext cx="7748023" cy="22451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800" b="1" dirty="0">
                  <a:solidFill>
                    <a:schemeClr val="tx1"/>
                  </a:solidFill>
                </a:rPr>
                <a:t>Western Free State	</a:t>
              </a:r>
              <a:r>
                <a:rPr lang="en-ZA" sz="1800" b="1" dirty="0"/>
                <a:t>          </a:t>
              </a:r>
              <a:r>
                <a:rPr lang="en-ZA" sz="1800" b="1" dirty="0">
                  <a:solidFill>
                    <a:schemeClr val="tx1"/>
                  </a:solidFill>
                </a:rPr>
                <a:t>KwaZulu-Natal        Eastern Free State    North West Prov.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71E84C-5144-4F41-A895-9DCE59DD6B5F}"/>
              </a:ext>
            </a:extLst>
          </p:cNvPr>
          <p:cNvSpPr txBox="1"/>
          <p:nvPr/>
        </p:nvSpPr>
        <p:spPr>
          <a:xfrm>
            <a:off x="7092280" y="6444044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 Wit et al. (2016)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6367D-1611-4C76-A142-64D8A18A920F}"/>
              </a:ext>
            </a:extLst>
          </p:cNvPr>
          <p:cNvSpPr txBox="1"/>
          <p:nvPr/>
        </p:nvSpPr>
        <p:spPr>
          <a:xfrm>
            <a:off x="467544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Potential commercial benefits</a:t>
            </a:r>
          </a:p>
          <a:p>
            <a:pPr algn="ctr"/>
            <a:r>
              <a:rPr lang="en-ZA" sz="3600" b="1" dirty="0">
                <a:solidFill>
                  <a:srgbClr val="C00000"/>
                </a:solidFill>
              </a:rPr>
              <a:t>from restoration</a:t>
            </a:r>
          </a:p>
        </p:txBody>
      </p:sp>
    </p:spTree>
    <p:extLst>
      <p:ext uri="{BB962C8B-B14F-4D97-AF65-F5344CB8AC3E}">
        <p14:creationId xmlns:p14="http://schemas.microsoft.com/office/powerpoint/2010/main" val="318112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FB998E1A-7080-454A-ABA7-5499A5EBB372}"/>
              </a:ext>
            </a:extLst>
          </p:cNvPr>
          <p:cNvSpPr txBox="1"/>
          <p:nvPr/>
        </p:nvSpPr>
        <p:spPr>
          <a:xfrm>
            <a:off x="467544" y="1886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Why not wide-scale restoration?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0B65A-E85C-4FFA-9DFA-703047BF20F6}"/>
              </a:ext>
            </a:extLst>
          </p:cNvPr>
          <p:cNvSpPr/>
          <p:nvPr/>
        </p:nvSpPr>
        <p:spPr>
          <a:xfrm>
            <a:off x="719064" y="751508"/>
            <a:ext cx="84249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Restoration deals with the consequences of the collapse and/or malfunctioning of two wicked (research) problems juxtaposed on top of each 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>
                <a:cs typeface="Times New Roman" panose="02020603050405020304" pitchFamily="18" charset="0"/>
              </a:rPr>
              <a:t>Remedial action = structured dialogue towards developing a restoration narrative that will lead to a culture of restoration.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/>
              <a:t>Restoration involves stages, and not all options are always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7030A0"/>
                </a:solidFill>
              </a:rPr>
              <a:t>There is a time lapse between the start of the restorative/regenerative action and the benefits.</a:t>
            </a:r>
          </a:p>
        </p:txBody>
      </p:sp>
    </p:spTree>
    <p:extLst>
      <p:ext uri="{BB962C8B-B14F-4D97-AF65-F5344CB8AC3E}">
        <p14:creationId xmlns:p14="http://schemas.microsoft.com/office/powerpoint/2010/main" val="80533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848AA-F958-4024-A7A6-6420A4CD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347787"/>
            <a:ext cx="9039225" cy="41624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4AF3E7-7172-4947-BD05-465842683052}"/>
              </a:ext>
            </a:extLst>
          </p:cNvPr>
          <p:cNvSpPr/>
          <p:nvPr/>
        </p:nvSpPr>
        <p:spPr>
          <a:xfrm>
            <a:off x="710698" y="116632"/>
            <a:ext cx="772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Easements as a possible solution</a:t>
            </a:r>
          </a:p>
        </p:txBody>
      </p:sp>
    </p:spTree>
    <p:extLst>
      <p:ext uri="{BB962C8B-B14F-4D97-AF65-F5344CB8AC3E}">
        <p14:creationId xmlns:p14="http://schemas.microsoft.com/office/powerpoint/2010/main" val="393351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C7994E-C1CF-4C3C-B0F3-F66435A21814}"/>
              </a:ext>
            </a:extLst>
          </p:cNvPr>
          <p:cNvCxnSpPr/>
          <p:nvPr/>
        </p:nvCxnSpPr>
        <p:spPr>
          <a:xfrm>
            <a:off x="2123728" y="1196752"/>
            <a:ext cx="0" cy="3744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16A7AB-9A6D-4804-8706-264BEC4C2E55}"/>
              </a:ext>
            </a:extLst>
          </p:cNvPr>
          <p:cNvCxnSpPr>
            <a:cxnSpLocks/>
          </p:cNvCxnSpPr>
          <p:nvPr/>
        </p:nvCxnSpPr>
        <p:spPr>
          <a:xfrm flipH="1">
            <a:off x="2123728" y="4941168"/>
            <a:ext cx="62646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626613-A5CC-4945-8D4D-68A37018EB68}"/>
              </a:ext>
            </a:extLst>
          </p:cNvPr>
          <p:cNvSpPr txBox="1"/>
          <p:nvPr/>
        </p:nvSpPr>
        <p:spPr>
          <a:xfrm>
            <a:off x="4716016" y="51571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FA843-A286-4FBB-B362-D86C7A2B0251}"/>
              </a:ext>
            </a:extLst>
          </p:cNvPr>
          <p:cNvSpPr txBox="1"/>
          <p:nvPr/>
        </p:nvSpPr>
        <p:spPr>
          <a:xfrm>
            <a:off x="570608" y="1052736"/>
            <a:ext cx="151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/>
              <a:t>Net return</a:t>
            </a:r>
          </a:p>
          <a:p>
            <a:pPr algn="r"/>
            <a:r>
              <a:rPr lang="en-ZA" sz="2400" b="1" dirty="0"/>
              <a:t>R/ha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4A25B9-3E0A-4659-969E-E4F95992F451}"/>
              </a:ext>
            </a:extLst>
          </p:cNvPr>
          <p:cNvGrpSpPr/>
          <p:nvPr/>
        </p:nvGrpSpPr>
        <p:grpSpPr>
          <a:xfrm>
            <a:off x="2151721" y="2831865"/>
            <a:ext cx="6178689" cy="2001292"/>
            <a:chOff x="2258008" y="2831865"/>
            <a:chExt cx="6178689" cy="2001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4EFD4E8-8C3C-42CC-AF01-C152CD339200}"/>
                </a:ext>
              </a:extLst>
            </p:cNvPr>
            <p:cNvSpPr/>
            <p:nvPr/>
          </p:nvSpPr>
          <p:spPr>
            <a:xfrm>
              <a:off x="2258008" y="2831865"/>
              <a:ext cx="5980923" cy="900381"/>
            </a:xfrm>
            <a:custGeom>
              <a:avLst/>
              <a:gdLst>
                <a:gd name="connsiteX0" fmla="*/ 0 w 5626360"/>
                <a:gd name="connsiteY0" fmla="*/ 73692 h 764158"/>
                <a:gd name="connsiteX1" fmla="*/ 3228392 w 5626360"/>
                <a:gd name="connsiteY1" fmla="*/ 64362 h 764158"/>
                <a:gd name="connsiteX2" fmla="*/ 5626360 w 5626360"/>
                <a:gd name="connsiteY2" fmla="*/ 764158 h 764158"/>
                <a:gd name="connsiteX0" fmla="*/ 0 w 5626360"/>
                <a:gd name="connsiteY0" fmla="*/ 37059 h 727525"/>
                <a:gd name="connsiteX1" fmla="*/ 3219061 w 5626360"/>
                <a:gd name="connsiteY1" fmla="*/ 102374 h 727525"/>
                <a:gd name="connsiteX2" fmla="*/ 5626360 w 5626360"/>
                <a:gd name="connsiteY2" fmla="*/ 727525 h 727525"/>
                <a:gd name="connsiteX0" fmla="*/ 0 w 5579707"/>
                <a:gd name="connsiteY0" fmla="*/ 50200 h 703343"/>
                <a:gd name="connsiteX1" fmla="*/ 3172408 w 5579707"/>
                <a:gd name="connsiteY1" fmla="*/ 78192 h 703343"/>
                <a:gd name="connsiteX2" fmla="*/ 5579707 w 5579707"/>
                <a:gd name="connsiteY2" fmla="*/ 703343 h 703343"/>
                <a:gd name="connsiteX0" fmla="*/ 0 w 5579707"/>
                <a:gd name="connsiteY0" fmla="*/ 22598 h 675741"/>
                <a:gd name="connsiteX1" fmla="*/ 3284375 w 5579707"/>
                <a:gd name="connsiteY1" fmla="*/ 143896 h 675741"/>
                <a:gd name="connsiteX2" fmla="*/ 5579707 w 5579707"/>
                <a:gd name="connsiteY2" fmla="*/ 675741 h 675741"/>
                <a:gd name="connsiteX0" fmla="*/ 0 w 5962262"/>
                <a:gd name="connsiteY0" fmla="*/ 25478 h 790589"/>
                <a:gd name="connsiteX1" fmla="*/ 3284375 w 5962262"/>
                <a:gd name="connsiteY1" fmla="*/ 146776 h 790589"/>
                <a:gd name="connsiteX2" fmla="*/ 5962262 w 5962262"/>
                <a:gd name="connsiteY2" fmla="*/ 790589 h 790589"/>
                <a:gd name="connsiteX0" fmla="*/ 0 w 5980923"/>
                <a:gd name="connsiteY0" fmla="*/ 13972 h 900381"/>
                <a:gd name="connsiteX1" fmla="*/ 3303036 w 5980923"/>
                <a:gd name="connsiteY1" fmla="*/ 256568 h 900381"/>
                <a:gd name="connsiteX2" fmla="*/ 5980923 w 5980923"/>
                <a:gd name="connsiteY2" fmla="*/ 900381 h 90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0923" h="900381">
                  <a:moveTo>
                    <a:pt x="0" y="13972"/>
                  </a:moveTo>
                  <a:cubicBezTo>
                    <a:pt x="1145332" y="-48232"/>
                    <a:pt x="2306216" y="108833"/>
                    <a:pt x="3303036" y="256568"/>
                  </a:cubicBezTo>
                  <a:cubicBezTo>
                    <a:pt x="4299856" y="404303"/>
                    <a:pt x="5250802" y="608022"/>
                    <a:pt x="5980923" y="90038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3EC8A8-AB32-414E-B43A-122D8458B066}"/>
                </a:ext>
              </a:extLst>
            </p:cNvPr>
            <p:cNvSpPr txBox="1"/>
            <p:nvPr/>
          </p:nvSpPr>
          <p:spPr>
            <a:xfrm>
              <a:off x="3256396" y="3540495"/>
              <a:ext cx="518030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b="1" dirty="0">
                  <a:solidFill>
                    <a:srgbClr val="FF0000"/>
                  </a:solidFill>
                </a:rPr>
                <a:t>Conventional agriculture: </a:t>
              </a:r>
              <a:r>
                <a:rPr lang="en-ZA" dirty="0"/>
                <a:t>Decline due to:</a:t>
              </a:r>
            </a:p>
            <a:p>
              <a:pPr marL="400050" indent="-400050">
                <a:buAutoNum type="romanLcParenR"/>
              </a:pPr>
              <a:r>
                <a:rPr lang="en-ZA" dirty="0"/>
                <a:t>increasing cost pressure, </a:t>
              </a:r>
            </a:p>
            <a:p>
              <a:pPr marL="400050" indent="-400050">
                <a:buAutoNum type="romanLcParenR"/>
              </a:pPr>
              <a:r>
                <a:rPr lang="en-ZA" dirty="0"/>
                <a:t>increased exposure to climate variations, and</a:t>
              </a:r>
            </a:p>
            <a:p>
              <a:pPr marL="400050" indent="-400050">
                <a:buAutoNum type="romanLcParenR"/>
              </a:pPr>
              <a:r>
                <a:rPr lang="en-ZA" dirty="0"/>
                <a:t>decline in soil fertility.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93DD93-8CD4-4421-A8EA-58349D26A07B}"/>
              </a:ext>
            </a:extLst>
          </p:cNvPr>
          <p:cNvGrpSpPr/>
          <p:nvPr/>
        </p:nvGrpSpPr>
        <p:grpSpPr>
          <a:xfrm>
            <a:off x="2164699" y="870794"/>
            <a:ext cx="6547718" cy="2496527"/>
            <a:chOff x="2248678" y="870794"/>
            <a:chExt cx="6547718" cy="249652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2FB88A-CDDD-464E-998E-31DF1F0DECA9}"/>
                </a:ext>
              </a:extLst>
            </p:cNvPr>
            <p:cNvSpPr/>
            <p:nvPr/>
          </p:nvSpPr>
          <p:spPr>
            <a:xfrm>
              <a:off x="2248678" y="1511559"/>
              <a:ext cx="6363477" cy="1855762"/>
            </a:xfrm>
            <a:custGeom>
              <a:avLst/>
              <a:gdLst>
                <a:gd name="connsiteX0" fmla="*/ 0 w 6055567"/>
                <a:gd name="connsiteY0" fmla="*/ 1436915 h 2135676"/>
                <a:gd name="connsiteX1" fmla="*/ 653142 w 6055567"/>
                <a:gd name="connsiteY1" fmla="*/ 1940768 h 2135676"/>
                <a:gd name="connsiteX2" fmla="*/ 1856791 w 6055567"/>
                <a:gd name="connsiteY2" fmla="*/ 2015413 h 2135676"/>
                <a:gd name="connsiteX3" fmla="*/ 4376057 w 6055567"/>
                <a:gd name="connsiteY3" fmla="*/ 345233 h 2135676"/>
                <a:gd name="connsiteX4" fmla="*/ 6055567 w 6055567"/>
                <a:gd name="connsiteY4" fmla="*/ 0 h 2135676"/>
                <a:gd name="connsiteX0" fmla="*/ 0 w 6055567"/>
                <a:gd name="connsiteY0" fmla="*/ 1436915 h 1999478"/>
                <a:gd name="connsiteX1" fmla="*/ 653142 w 6055567"/>
                <a:gd name="connsiteY1" fmla="*/ 1940768 h 1999478"/>
                <a:gd name="connsiteX2" fmla="*/ 1922105 w 6055567"/>
                <a:gd name="connsiteY2" fmla="*/ 1810139 h 1999478"/>
                <a:gd name="connsiteX3" fmla="*/ 4376057 w 6055567"/>
                <a:gd name="connsiteY3" fmla="*/ 345233 h 1999478"/>
                <a:gd name="connsiteX4" fmla="*/ 6055567 w 6055567"/>
                <a:gd name="connsiteY4" fmla="*/ 0 h 1999478"/>
                <a:gd name="connsiteX0" fmla="*/ 0 w 6055567"/>
                <a:gd name="connsiteY0" fmla="*/ 1436915 h 1977541"/>
                <a:gd name="connsiteX1" fmla="*/ 821093 w 6055567"/>
                <a:gd name="connsiteY1" fmla="*/ 1903445 h 1977541"/>
                <a:gd name="connsiteX2" fmla="*/ 1922105 w 6055567"/>
                <a:gd name="connsiteY2" fmla="*/ 1810139 h 1977541"/>
                <a:gd name="connsiteX3" fmla="*/ 4376057 w 6055567"/>
                <a:gd name="connsiteY3" fmla="*/ 345233 h 1977541"/>
                <a:gd name="connsiteX4" fmla="*/ 6055567 w 6055567"/>
                <a:gd name="connsiteY4" fmla="*/ 0 h 1977541"/>
                <a:gd name="connsiteX0" fmla="*/ 0 w 6055567"/>
                <a:gd name="connsiteY0" fmla="*/ 1436915 h 1933599"/>
                <a:gd name="connsiteX1" fmla="*/ 821093 w 6055567"/>
                <a:gd name="connsiteY1" fmla="*/ 1903445 h 1933599"/>
                <a:gd name="connsiteX2" fmla="*/ 1940767 w 6055567"/>
                <a:gd name="connsiteY2" fmla="*/ 1716833 h 1933599"/>
                <a:gd name="connsiteX3" fmla="*/ 4376057 w 6055567"/>
                <a:gd name="connsiteY3" fmla="*/ 345233 h 1933599"/>
                <a:gd name="connsiteX4" fmla="*/ 6055567 w 6055567"/>
                <a:gd name="connsiteY4" fmla="*/ 0 h 1933599"/>
                <a:gd name="connsiteX0" fmla="*/ 0 w 6363477"/>
                <a:gd name="connsiteY0" fmla="*/ 1362270 h 1858954"/>
                <a:gd name="connsiteX1" fmla="*/ 821093 w 6363477"/>
                <a:gd name="connsiteY1" fmla="*/ 1828800 h 1858954"/>
                <a:gd name="connsiteX2" fmla="*/ 1940767 w 6363477"/>
                <a:gd name="connsiteY2" fmla="*/ 1642188 h 1858954"/>
                <a:gd name="connsiteX3" fmla="*/ 4376057 w 6363477"/>
                <a:gd name="connsiteY3" fmla="*/ 270588 h 1858954"/>
                <a:gd name="connsiteX4" fmla="*/ 6363477 w 6363477"/>
                <a:gd name="connsiteY4" fmla="*/ 0 h 1858954"/>
                <a:gd name="connsiteX0" fmla="*/ 0 w 6363477"/>
                <a:gd name="connsiteY0" fmla="*/ 1362270 h 1855762"/>
                <a:gd name="connsiteX1" fmla="*/ 821093 w 6363477"/>
                <a:gd name="connsiteY1" fmla="*/ 1828800 h 1855762"/>
                <a:gd name="connsiteX2" fmla="*/ 1940767 w 6363477"/>
                <a:gd name="connsiteY2" fmla="*/ 1642188 h 1855762"/>
                <a:gd name="connsiteX3" fmla="*/ 4357396 w 6363477"/>
                <a:gd name="connsiteY3" fmla="*/ 354563 h 1855762"/>
                <a:gd name="connsiteX4" fmla="*/ 6363477 w 6363477"/>
                <a:gd name="connsiteY4" fmla="*/ 0 h 185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3477" h="1855762">
                  <a:moveTo>
                    <a:pt x="0" y="1362270"/>
                  </a:moveTo>
                  <a:cubicBezTo>
                    <a:pt x="171838" y="1565988"/>
                    <a:pt x="497632" y="1782147"/>
                    <a:pt x="821093" y="1828800"/>
                  </a:cubicBezTo>
                  <a:cubicBezTo>
                    <a:pt x="1144554" y="1875453"/>
                    <a:pt x="1351383" y="1887894"/>
                    <a:pt x="1940767" y="1642188"/>
                  </a:cubicBezTo>
                  <a:cubicBezTo>
                    <a:pt x="2530151" y="1396482"/>
                    <a:pt x="3620278" y="628261"/>
                    <a:pt x="4357396" y="354563"/>
                  </a:cubicBezTo>
                  <a:cubicBezTo>
                    <a:pt x="5094514" y="80865"/>
                    <a:pt x="5873620" y="4665"/>
                    <a:pt x="6363477" y="0"/>
                  </a:cubicBezTo>
                </a:path>
              </a:pathLst>
            </a:custGeom>
            <a:noFill/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F43CCD-917A-49F2-9CA0-F163E1B17F88}"/>
                </a:ext>
              </a:extLst>
            </p:cNvPr>
            <p:cNvSpPr txBox="1"/>
            <p:nvPr/>
          </p:nvSpPr>
          <p:spPr>
            <a:xfrm>
              <a:off x="2387694" y="870794"/>
              <a:ext cx="64087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b="1" dirty="0">
                  <a:solidFill>
                    <a:schemeClr val="accent3">
                      <a:lumMod val="50000"/>
                    </a:schemeClr>
                  </a:solidFill>
                </a:rPr>
                <a:t>Conservation agriculture: </a:t>
              </a:r>
              <a:r>
                <a:rPr lang="en-ZA" dirty="0"/>
                <a:t>Initial decline due to the impact of the management change, then rising profitability due to:</a:t>
              </a:r>
            </a:p>
            <a:p>
              <a:pPr marL="400050" indent="-400050">
                <a:buAutoNum type="romanLcParenR"/>
              </a:pPr>
              <a:r>
                <a:rPr lang="en-ZA" dirty="0"/>
                <a:t>reduced cost, </a:t>
              </a:r>
            </a:p>
            <a:p>
              <a:pPr marL="400050" indent="-400050">
                <a:buAutoNum type="romanLcParenR"/>
              </a:pPr>
              <a:r>
                <a:rPr lang="en-ZA" dirty="0"/>
                <a:t>increased system resilience, and</a:t>
              </a:r>
            </a:p>
            <a:p>
              <a:pPr marL="400050" indent="-400050">
                <a:buAutoNum type="romanLcParenR"/>
              </a:pPr>
              <a:r>
                <a:rPr lang="en-ZA" dirty="0"/>
                <a:t>improved soils.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7AAC21-4C53-4328-8A3E-4FBAB30A0FA8}"/>
              </a:ext>
            </a:extLst>
          </p:cNvPr>
          <p:cNvGrpSpPr/>
          <p:nvPr/>
        </p:nvGrpSpPr>
        <p:grpSpPr>
          <a:xfrm>
            <a:off x="2223729" y="1565801"/>
            <a:ext cx="6740286" cy="2090017"/>
            <a:chOff x="2345399" y="1565801"/>
            <a:chExt cx="6740286" cy="20900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DC0FB2-5F6D-48EA-9E3F-99E7DC1C8AC7}"/>
                </a:ext>
              </a:extLst>
            </p:cNvPr>
            <p:cNvGrpSpPr/>
            <p:nvPr/>
          </p:nvGrpSpPr>
          <p:grpSpPr>
            <a:xfrm>
              <a:off x="2345399" y="1565801"/>
              <a:ext cx="6672929" cy="2090017"/>
              <a:chOff x="2345399" y="1565801"/>
              <a:chExt cx="6672929" cy="209001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EF2E447-9916-48E5-9E96-4106F21BEA8F}"/>
                  </a:ext>
                </a:extLst>
              </p:cNvPr>
              <p:cNvSpPr/>
              <p:nvPr/>
            </p:nvSpPr>
            <p:spPr>
              <a:xfrm>
                <a:off x="2345399" y="2849133"/>
                <a:ext cx="2106459" cy="464205"/>
              </a:xfrm>
              <a:custGeom>
                <a:avLst/>
                <a:gdLst>
                  <a:gd name="connsiteX0" fmla="*/ 14299 w 2198715"/>
                  <a:gd name="connsiteY0" fmla="*/ 29490 h 494015"/>
                  <a:gd name="connsiteX1" fmla="*/ 583467 w 2198715"/>
                  <a:gd name="connsiteY1" fmla="*/ 402714 h 494015"/>
                  <a:gd name="connsiteX2" fmla="*/ 1357908 w 2198715"/>
                  <a:gd name="connsiteY2" fmla="*/ 477359 h 494015"/>
                  <a:gd name="connsiteX3" fmla="*/ 2197663 w 2198715"/>
                  <a:gd name="connsiteY3" fmla="*/ 150788 h 494015"/>
                  <a:gd name="connsiteX4" fmla="*/ 1180626 w 2198715"/>
                  <a:gd name="connsiteY4" fmla="*/ 38820 h 494015"/>
                  <a:gd name="connsiteX5" fmla="*/ 14299 w 2198715"/>
                  <a:gd name="connsiteY5" fmla="*/ 29490 h 494015"/>
                  <a:gd name="connsiteX0" fmla="*/ 14299 w 2198715"/>
                  <a:gd name="connsiteY0" fmla="*/ 29490 h 494015"/>
                  <a:gd name="connsiteX1" fmla="*/ 583467 w 2198715"/>
                  <a:gd name="connsiteY1" fmla="*/ 402714 h 494015"/>
                  <a:gd name="connsiteX2" fmla="*/ 1357908 w 2198715"/>
                  <a:gd name="connsiteY2" fmla="*/ 477359 h 494015"/>
                  <a:gd name="connsiteX3" fmla="*/ 2197663 w 2198715"/>
                  <a:gd name="connsiteY3" fmla="*/ 150788 h 494015"/>
                  <a:gd name="connsiteX4" fmla="*/ 1180626 w 2198715"/>
                  <a:gd name="connsiteY4" fmla="*/ 38820 h 494015"/>
                  <a:gd name="connsiteX5" fmla="*/ 14299 w 2198715"/>
                  <a:gd name="connsiteY5" fmla="*/ 29490 h 494015"/>
                  <a:gd name="connsiteX0" fmla="*/ 14299 w 2142816"/>
                  <a:gd name="connsiteY0" fmla="*/ 29468 h 493360"/>
                  <a:gd name="connsiteX1" fmla="*/ 583467 w 2142816"/>
                  <a:gd name="connsiteY1" fmla="*/ 402692 h 493360"/>
                  <a:gd name="connsiteX2" fmla="*/ 1357908 w 2142816"/>
                  <a:gd name="connsiteY2" fmla="*/ 477337 h 493360"/>
                  <a:gd name="connsiteX3" fmla="*/ 2141679 w 2142816"/>
                  <a:gd name="connsiteY3" fmla="*/ 159543 h 493360"/>
                  <a:gd name="connsiteX4" fmla="*/ 1180626 w 2142816"/>
                  <a:gd name="connsiteY4" fmla="*/ 38798 h 493360"/>
                  <a:gd name="connsiteX5" fmla="*/ 14299 w 2142816"/>
                  <a:gd name="connsiteY5" fmla="*/ 29468 h 493360"/>
                  <a:gd name="connsiteX0" fmla="*/ 14339 w 2142875"/>
                  <a:gd name="connsiteY0" fmla="*/ 29468 h 453887"/>
                  <a:gd name="connsiteX1" fmla="*/ 583507 w 2142875"/>
                  <a:gd name="connsiteY1" fmla="*/ 402692 h 453887"/>
                  <a:gd name="connsiteX2" fmla="*/ 1367278 w 2142875"/>
                  <a:gd name="connsiteY2" fmla="*/ 424672 h 453887"/>
                  <a:gd name="connsiteX3" fmla="*/ 2141719 w 2142875"/>
                  <a:gd name="connsiteY3" fmla="*/ 159543 h 453887"/>
                  <a:gd name="connsiteX4" fmla="*/ 1180666 w 2142875"/>
                  <a:gd name="connsiteY4" fmla="*/ 38798 h 453887"/>
                  <a:gd name="connsiteX5" fmla="*/ 14339 w 2142875"/>
                  <a:gd name="connsiteY5" fmla="*/ 29468 h 453887"/>
                  <a:gd name="connsiteX0" fmla="*/ 15245 w 2106459"/>
                  <a:gd name="connsiteY0" fmla="*/ 34605 h 440487"/>
                  <a:gd name="connsiteX1" fmla="*/ 547091 w 2106459"/>
                  <a:gd name="connsiteY1" fmla="*/ 390274 h 440487"/>
                  <a:gd name="connsiteX2" fmla="*/ 1330862 w 2106459"/>
                  <a:gd name="connsiteY2" fmla="*/ 412254 h 440487"/>
                  <a:gd name="connsiteX3" fmla="*/ 2105303 w 2106459"/>
                  <a:gd name="connsiteY3" fmla="*/ 147125 h 440487"/>
                  <a:gd name="connsiteX4" fmla="*/ 1144250 w 2106459"/>
                  <a:gd name="connsiteY4" fmla="*/ 26380 h 440487"/>
                  <a:gd name="connsiteX5" fmla="*/ 15245 w 2106459"/>
                  <a:gd name="connsiteY5" fmla="*/ 34605 h 440487"/>
                  <a:gd name="connsiteX0" fmla="*/ 15245 w 2106459"/>
                  <a:gd name="connsiteY0" fmla="*/ 30802 h 436684"/>
                  <a:gd name="connsiteX1" fmla="*/ 547091 w 2106459"/>
                  <a:gd name="connsiteY1" fmla="*/ 386471 h 436684"/>
                  <a:gd name="connsiteX2" fmla="*/ 1330862 w 2106459"/>
                  <a:gd name="connsiteY2" fmla="*/ 408451 h 436684"/>
                  <a:gd name="connsiteX3" fmla="*/ 2105303 w 2106459"/>
                  <a:gd name="connsiteY3" fmla="*/ 143322 h 436684"/>
                  <a:gd name="connsiteX4" fmla="*/ 1144250 w 2106459"/>
                  <a:gd name="connsiteY4" fmla="*/ 31355 h 436684"/>
                  <a:gd name="connsiteX5" fmla="*/ 15245 w 2106459"/>
                  <a:gd name="connsiteY5" fmla="*/ 30802 h 43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6459" h="436684">
                    <a:moveTo>
                      <a:pt x="15245" y="30802"/>
                    </a:moveTo>
                    <a:cubicBezTo>
                      <a:pt x="-84281" y="89988"/>
                      <a:pt x="327822" y="323530"/>
                      <a:pt x="547091" y="386471"/>
                    </a:cubicBezTo>
                    <a:cubicBezTo>
                      <a:pt x="766360" y="449412"/>
                      <a:pt x="1071160" y="448976"/>
                      <a:pt x="1330862" y="408451"/>
                    </a:cubicBezTo>
                    <a:cubicBezTo>
                      <a:pt x="1590564" y="367926"/>
                      <a:pt x="2134850" y="216412"/>
                      <a:pt x="2105303" y="143322"/>
                    </a:cubicBezTo>
                    <a:cubicBezTo>
                      <a:pt x="2075756" y="70232"/>
                      <a:pt x="1492593" y="50108"/>
                      <a:pt x="1144250" y="31355"/>
                    </a:cubicBezTo>
                    <a:cubicBezTo>
                      <a:pt x="795907" y="12602"/>
                      <a:pt x="114771" y="-28384"/>
                      <a:pt x="15245" y="30802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5F4EBF1-1060-444C-A753-0F8D0F6FCADD}"/>
                  </a:ext>
                </a:extLst>
              </p:cNvPr>
              <p:cNvSpPr/>
              <p:nvPr/>
            </p:nvSpPr>
            <p:spPr>
              <a:xfrm>
                <a:off x="4935675" y="1565801"/>
                <a:ext cx="4082653" cy="2090017"/>
              </a:xfrm>
              <a:custGeom>
                <a:avLst/>
                <a:gdLst>
                  <a:gd name="connsiteX0" fmla="*/ 9390 w 3976056"/>
                  <a:gd name="connsiteY0" fmla="*/ 1449626 h 2253789"/>
                  <a:gd name="connsiteX1" fmla="*/ 1371659 w 3976056"/>
                  <a:gd name="connsiteY1" fmla="*/ 1645568 h 2253789"/>
                  <a:gd name="connsiteX2" fmla="*/ 3517700 w 3976056"/>
                  <a:gd name="connsiteY2" fmla="*/ 2196075 h 2253789"/>
                  <a:gd name="connsiteX3" fmla="*/ 3862932 w 3976056"/>
                  <a:gd name="connsiteY3" fmla="*/ 96687 h 2253789"/>
                  <a:gd name="connsiteX4" fmla="*/ 2034132 w 3976056"/>
                  <a:gd name="connsiteY4" fmla="*/ 460581 h 2253789"/>
                  <a:gd name="connsiteX5" fmla="*/ 9390 w 3976056"/>
                  <a:gd name="connsiteY5" fmla="*/ 1449626 h 2253789"/>
                  <a:gd name="connsiteX0" fmla="*/ 9390 w 3976056"/>
                  <a:gd name="connsiteY0" fmla="*/ 1449626 h 2183603"/>
                  <a:gd name="connsiteX1" fmla="*/ 1371659 w 3976056"/>
                  <a:gd name="connsiteY1" fmla="*/ 1645568 h 2183603"/>
                  <a:gd name="connsiteX2" fmla="*/ 3517700 w 3976056"/>
                  <a:gd name="connsiteY2" fmla="*/ 2121430 h 2183603"/>
                  <a:gd name="connsiteX3" fmla="*/ 3862932 w 3976056"/>
                  <a:gd name="connsiteY3" fmla="*/ 96687 h 2183603"/>
                  <a:gd name="connsiteX4" fmla="*/ 2034132 w 3976056"/>
                  <a:gd name="connsiteY4" fmla="*/ 460581 h 2183603"/>
                  <a:gd name="connsiteX5" fmla="*/ 9390 w 3976056"/>
                  <a:gd name="connsiteY5" fmla="*/ 1449626 h 2183603"/>
                  <a:gd name="connsiteX0" fmla="*/ 9659 w 4027969"/>
                  <a:gd name="connsiteY0" fmla="*/ 1449626 h 2122797"/>
                  <a:gd name="connsiteX1" fmla="*/ 1371928 w 4027969"/>
                  <a:gd name="connsiteY1" fmla="*/ 1645568 h 2122797"/>
                  <a:gd name="connsiteX2" fmla="*/ 3685920 w 4027969"/>
                  <a:gd name="connsiteY2" fmla="*/ 2056116 h 2122797"/>
                  <a:gd name="connsiteX3" fmla="*/ 3863201 w 4027969"/>
                  <a:gd name="connsiteY3" fmla="*/ 96687 h 2122797"/>
                  <a:gd name="connsiteX4" fmla="*/ 2034401 w 4027969"/>
                  <a:gd name="connsiteY4" fmla="*/ 460581 h 2122797"/>
                  <a:gd name="connsiteX5" fmla="*/ 9659 w 4027969"/>
                  <a:gd name="connsiteY5" fmla="*/ 1449626 h 2122797"/>
                  <a:gd name="connsiteX0" fmla="*/ 2 w 3986089"/>
                  <a:gd name="connsiteY0" fmla="*/ 1449626 h 2141720"/>
                  <a:gd name="connsiteX1" fmla="*/ 2034075 w 3986089"/>
                  <a:gd name="connsiteY1" fmla="*/ 1757535 h 2141720"/>
                  <a:gd name="connsiteX2" fmla="*/ 3676263 w 3986089"/>
                  <a:gd name="connsiteY2" fmla="*/ 2056116 h 2141720"/>
                  <a:gd name="connsiteX3" fmla="*/ 3853544 w 3986089"/>
                  <a:gd name="connsiteY3" fmla="*/ 96687 h 2141720"/>
                  <a:gd name="connsiteX4" fmla="*/ 2024744 w 3986089"/>
                  <a:gd name="connsiteY4" fmla="*/ 460581 h 2141720"/>
                  <a:gd name="connsiteX5" fmla="*/ 2 w 3986089"/>
                  <a:gd name="connsiteY5" fmla="*/ 1449626 h 2141720"/>
                  <a:gd name="connsiteX0" fmla="*/ 2 w 3846130"/>
                  <a:gd name="connsiteY0" fmla="*/ 1421435 h 2142055"/>
                  <a:gd name="connsiteX1" fmla="*/ 1894116 w 3846130"/>
                  <a:gd name="connsiteY1" fmla="*/ 1757336 h 2142055"/>
                  <a:gd name="connsiteX2" fmla="*/ 3536304 w 3846130"/>
                  <a:gd name="connsiteY2" fmla="*/ 2055917 h 2142055"/>
                  <a:gd name="connsiteX3" fmla="*/ 3713585 w 3846130"/>
                  <a:gd name="connsiteY3" fmla="*/ 96488 h 2142055"/>
                  <a:gd name="connsiteX4" fmla="*/ 1884785 w 3846130"/>
                  <a:gd name="connsiteY4" fmla="*/ 460382 h 2142055"/>
                  <a:gd name="connsiteX5" fmla="*/ 2 w 3846130"/>
                  <a:gd name="connsiteY5" fmla="*/ 1421435 h 2142055"/>
                  <a:gd name="connsiteX0" fmla="*/ 52 w 3846180"/>
                  <a:gd name="connsiteY0" fmla="*/ 1421435 h 2142055"/>
                  <a:gd name="connsiteX1" fmla="*/ 1894166 w 3846180"/>
                  <a:gd name="connsiteY1" fmla="*/ 1757336 h 2142055"/>
                  <a:gd name="connsiteX2" fmla="*/ 3536354 w 3846180"/>
                  <a:gd name="connsiteY2" fmla="*/ 2055917 h 2142055"/>
                  <a:gd name="connsiteX3" fmla="*/ 3713635 w 3846180"/>
                  <a:gd name="connsiteY3" fmla="*/ 96488 h 2142055"/>
                  <a:gd name="connsiteX4" fmla="*/ 1838182 w 3846180"/>
                  <a:gd name="connsiteY4" fmla="*/ 460382 h 2142055"/>
                  <a:gd name="connsiteX5" fmla="*/ 52 w 3846180"/>
                  <a:gd name="connsiteY5" fmla="*/ 1421435 h 2142055"/>
                  <a:gd name="connsiteX0" fmla="*/ 52 w 3846180"/>
                  <a:gd name="connsiteY0" fmla="*/ 1396923 h 2115664"/>
                  <a:gd name="connsiteX1" fmla="*/ 1894166 w 3846180"/>
                  <a:gd name="connsiteY1" fmla="*/ 1732824 h 2115664"/>
                  <a:gd name="connsiteX2" fmla="*/ 3536354 w 3846180"/>
                  <a:gd name="connsiteY2" fmla="*/ 2031405 h 2115664"/>
                  <a:gd name="connsiteX3" fmla="*/ 3713635 w 3846180"/>
                  <a:gd name="connsiteY3" fmla="*/ 99968 h 2115664"/>
                  <a:gd name="connsiteX4" fmla="*/ 1838182 w 3846180"/>
                  <a:gd name="connsiteY4" fmla="*/ 435870 h 2115664"/>
                  <a:gd name="connsiteX5" fmla="*/ 52 w 3846180"/>
                  <a:gd name="connsiteY5" fmla="*/ 1396923 h 2115664"/>
                  <a:gd name="connsiteX0" fmla="*/ 55 w 4092585"/>
                  <a:gd name="connsiteY0" fmla="*/ 1309388 h 2021280"/>
                  <a:gd name="connsiteX1" fmla="*/ 1894169 w 4092585"/>
                  <a:gd name="connsiteY1" fmla="*/ 1645289 h 2021280"/>
                  <a:gd name="connsiteX2" fmla="*/ 3536357 w 4092585"/>
                  <a:gd name="connsiteY2" fmla="*/ 1943870 h 2021280"/>
                  <a:gd name="connsiteX3" fmla="*/ 4012217 w 4092585"/>
                  <a:gd name="connsiteY3" fmla="*/ 115070 h 2021280"/>
                  <a:gd name="connsiteX4" fmla="*/ 1838185 w 4092585"/>
                  <a:gd name="connsiteY4" fmla="*/ 348335 h 2021280"/>
                  <a:gd name="connsiteX5" fmla="*/ 55 w 4092585"/>
                  <a:gd name="connsiteY5" fmla="*/ 1309388 h 2021280"/>
                  <a:gd name="connsiteX0" fmla="*/ 195 w 4092725"/>
                  <a:gd name="connsiteY0" fmla="*/ 1328402 h 2040294"/>
                  <a:gd name="connsiteX1" fmla="*/ 1894309 w 4092725"/>
                  <a:gd name="connsiteY1" fmla="*/ 1664303 h 2040294"/>
                  <a:gd name="connsiteX2" fmla="*/ 3536497 w 4092725"/>
                  <a:gd name="connsiteY2" fmla="*/ 1962884 h 2040294"/>
                  <a:gd name="connsiteX3" fmla="*/ 4012357 w 4092725"/>
                  <a:gd name="connsiteY3" fmla="*/ 134084 h 2040294"/>
                  <a:gd name="connsiteX4" fmla="*/ 2006276 w 4092725"/>
                  <a:gd name="connsiteY4" fmla="*/ 283373 h 2040294"/>
                  <a:gd name="connsiteX5" fmla="*/ 195 w 4092725"/>
                  <a:gd name="connsiteY5" fmla="*/ 1328402 h 2040294"/>
                  <a:gd name="connsiteX0" fmla="*/ 204 w 4175945"/>
                  <a:gd name="connsiteY0" fmla="*/ 1328402 h 2090973"/>
                  <a:gd name="connsiteX1" fmla="*/ 1894318 w 4175945"/>
                  <a:gd name="connsiteY1" fmla="*/ 1664303 h 2090973"/>
                  <a:gd name="connsiteX2" fmla="*/ 3881739 w 4175945"/>
                  <a:gd name="connsiteY2" fmla="*/ 2018867 h 2090973"/>
                  <a:gd name="connsiteX3" fmla="*/ 4012366 w 4175945"/>
                  <a:gd name="connsiteY3" fmla="*/ 134084 h 2090973"/>
                  <a:gd name="connsiteX4" fmla="*/ 2006285 w 4175945"/>
                  <a:gd name="connsiteY4" fmla="*/ 283373 h 2090973"/>
                  <a:gd name="connsiteX5" fmla="*/ 204 w 4175945"/>
                  <a:gd name="connsiteY5" fmla="*/ 1328402 h 2090973"/>
                  <a:gd name="connsiteX0" fmla="*/ 218 w 4082653"/>
                  <a:gd name="connsiteY0" fmla="*/ 1280037 h 2090017"/>
                  <a:gd name="connsiteX1" fmla="*/ 1801026 w 4082653"/>
                  <a:gd name="connsiteY1" fmla="*/ 1662591 h 2090017"/>
                  <a:gd name="connsiteX2" fmla="*/ 3788447 w 4082653"/>
                  <a:gd name="connsiteY2" fmla="*/ 2017155 h 2090017"/>
                  <a:gd name="connsiteX3" fmla="*/ 3919074 w 4082653"/>
                  <a:gd name="connsiteY3" fmla="*/ 132372 h 2090017"/>
                  <a:gd name="connsiteX4" fmla="*/ 1912993 w 4082653"/>
                  <a:gd name="connsiteY4" fmla="*/ 281661 h 2090017"/>
                  <a:gd name="connsiteX5" fmla="*/ 218 w 4082653"/>
                  <a:gd name="connsiteY5" fmla="*/ 1280037 h 209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82653" h="2090017">
                    <a:moveTo>
                      <a:pt x="218" y="1280037"/>
                    </a:moveTo>
                    <a:cubicBezTo>
                      <a:pt x="-18443" y="1510192"/>
                      <a:pt x="1169655" y="1539738"/>
                      <a:pt x="1801026" y="1662591"/>
                    </a:cubicBezTo>
                    <a:cubicBezTo>
                      <a:pt x="2432398" y="1785444"/>
                      <a:pt x="3435439" y="2272191"/>
                      <a:pt x="3788447" y="2017155"/>
                    </a:cubicBezTo>
                    <a:cubicBezTo>
                      <a:pt x="4141455" y="1762119"/>
                      <a:pt x="4166335" y="421621"/>
                      <a:pt x="3919074" y="132372"/>
                    </a:cubicBezTo>
                    <a:cubicBezTo>
                      <a:pt x="3671813" y="-156877"/>
                      <a:pt x="2566136" y="90384"/>
                      <a:pt x="1912993" y="281661"/>
                    </a:cubicBezTo>
                    <a:cubicBezTo>
                      <a:pt x="1259850" y="472938"/>
                      <a:pt x="18879" y="1049882"/>
                      <a:pt x="218" y="1280037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9A5A40-AAFD-4DA2-80A2-3ECA57202CE0}"/>
                </a:ext>
              </a:extLst>
            </p:cNvPr>
            <p:cNvSpPr txBox="1"/>
            <p:nvPr/>
          </p:nvSpPr>
          <p:spPr>
            <a:xfrm>
              <a:off x="5575461" y="2113802"/>
              <a:ext cx="351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/>
                <a:t>The net present value of the shaded areas, as adjusted over time, is the value of the easement.</a:t>
              </a:r>
            </a:p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69770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999CFD-E7E4-4FFF-845B-BBC022FB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4" y="980728"/>
            <a:ext cx="8900191" cy="40324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DA7BFEA-711B-4CFD-9DA9-1D745AFAD15F}"/>
              </a:ext>
            </a:extLst>
          </p:cNvPr>
          <p:cNvGrpSpPr/>
          <p:nvPr/>
        </p:nvGrpSpPr>
        <p:grpSpPr>
          <a:xfrm>
            <a:off x="17239" y="5220489"/>
            <a:ext cx="9002624" cy="1445017"/>
            <a:chOff x="17239" y="5220489"/>
            <a:chExt cx="9002624" cy="1445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CB15E1-1781-4DF6-86F8-5C9944B2E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71" y="5756707"/>
              <a:ext cx="8900192" cy="9087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9F3830-CC79-46A0-9ED0-CF1A3E029C67}"/>
                </a:ext>
              </a:extLst>
            </p:cNvPr>
            <p:cNvSpPr txBox="1"/>
            <p:nvPr/>
          </p:nvSpPr>
          <p:spPr>
            <a:xfrm>
              <a:off x="17239" y="5220489"/>
              <a:ext cx="708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2800" dirty="0">
                  <a:highlight>
                    <a:srgbClr val="C0C0C0"/>
                  </a:highlight>
                </a:rPr>
                <a:t>Definition of an asset according to accounting: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8160DB6-616D-410B-9A39-A9D8C75E80A0}"/>
              </a:ext>
            </a:extLst>
          </p:cNvPr>
          <p:cNvSpPr txBox="1"/>
          <p:nvPr/>
        </p:nvSpPr>
        <p:spPr>
          <a:xfrm>
            <a:off x="467543" y="188640"/>
            <a:ext cx="820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Natural capital: value at local scale</a:t>
            </a:r>
          </a:p>
        </p:txBody>
      </p:sp>
    </p:spTree>
    <p:extLst>
      <p:ext uri="{BB962C8B-B14F-4D97-AF65-F5344CB8AC3E}">
        <p14:creationId xmlns:p14="http://schemas.microsoft.com/office/powerpoint/2010/main" val="25282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854489-ACB4-4BF4-AF0A-F2059B41690F}"/>
              </a:ext>
            </a:extLst>
          </p:cNvPr>
          <p:cNvSpPr/>
          <p:nvPr/>
        </p:nvSpPr>
        <p:spPr>
          <a:xfrm>
            <a:off x="719064" y="751508"/>
            <a:ext cx="842493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The economic value of the natural capital stocks approx. ZAR42 million (US$3 million).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The flows of ecosystem goods and services approx. ZAR23 million (US$1,65 million).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True economic (capitalised) value:</a:t>
            </a:r>
          </a:p>
          <a:p>
            <a:pPr marL="811213" lvl="1" indent="-457200">
              <a:buFont typeface="Courier New" panose="02070309020205020404" pitchFamily="49" charset="0"/>
              <a:buChar char="o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between US$15,5 and US$41 million, depending on the discount rate used. </a:t>
            </a:r>
          </a:p>
          <a:p>
            <a:pPr marL="811213" lvl="1" indent="-457200">
              <a:buFont typeface="Courier New" panose="02070309020205020404" pitchFamily="49" charset="0"/>
              <a:buChar char="o"/>
            </a:pPr>
            <a:r>
              <a:rPr lang="en-ZA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between 25 and 67 times greater than the resource’s published capital value.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Gross underrepresentation of the true value of natural capital that often </a:t>
            </a:r>
            <a:r>
              <a:rPr lang="en-ZA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leads to its destruction</a:t>
            </a: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Z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D8D5F-3A26-45BA-9073-D8F85F92E607}"/>
              </a:ext>
            </a:extLst>
          </p:cNvPr>
          <p:cNvSpPr txBox="1"/>
          <p:nvPr/>
        </p:nvSpPr>
        <p:spPr>
          <a:xfrm>
            <a:off x="6660232" y="64440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Mudavanhu et al. (2017)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EC86E-BDF8-4E1B-9809-74BA1A840475}"/>
              </a:ext>
            </a:extLst>
          </p:cNvPr>
          <p:cNvSpPr txBox="1"/>
          <p:nvPr/>
        </p:nvSpPr>
        <p:spPr>
          <a:xfrm>
            <a:off x="467543" y="188640"/>
            <a:ext cx="820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Natural capital: value on local scale</a:t>
            </a:r>
          </a:p>
        </p:txBody>
      </p:sp>
    </p:spTree>
    <p:extLst>
      <p:ext uri="{BB962C8B-B14F-4D97-AF65-F5344CB8AC3E}">
        <p14:creationId xmlns:p14="http://schemas.microsoft.com/office/powerpoint/2010/main" val="253857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EA126B-ACEA-4497-9C19-80302805F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52"/>
          <a:stretch/>
        </p:blipFill>
        <p:spPr>
          <a:xfrm>
            <a:off x="0" y="1124744"/>
            <a:ext cx="9145277" cy="4843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598477-2FAF-4B5C-B90C-C4C1FA50FACA}"/>
              </a:ext>
            </a:extLst>
          </p:cNvPr>
          <p:cNvSpPr txBox="1"/>
          <p:nvPr/>
        </p:nvSpPr>
        <p:spPr>
          <a:xfrm>
            <a:off x="467543" y="188640"/>
            <a:ext cx="820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Natural capital: value at national scale</a:t>
            </a:r>
          </a:p>
        </p:txBody>
      </p:sp>
    </p:spTree>
    <p:extLst>
      <p:ext uri="{BB962C8B-B14F-4D97-AF65-F5344CB8AC3E}">
        <p14:creationId xmlns:p14="http://schemas.microsoft.com/office/powerpoint/2010/main" val="336787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C57389-7457-4324-95C8-27449D8DF8B2}"/>
              </a:ext>
            </a:extLst>
          </p:cNvPr>
          <p:cNvSpPr txBox="1"/>
          <p:nvPr/>
        </p:nvSpPr>
        <p:spPr>
          <a:xfrm>
            <a:off x="467543" y="188640"/>
            <a:ext cx="820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Natural capital: value at national scale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152D64-39CF-4E25-AA4C-52A93851F9C2}"/>
              </a:ext>
            </a:extLst>
          </p:cNvPr>
          <p:cNvSpPr/>
          <p:nvPr/>
        </p:nvSpPr>
        <p:spPr>
          <a:xfrm>
            <a:off x="5517435" y="6425382"/>
            <a:ext cx="1296144" cy="4413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D7E036-9915-4E66-B0D0-4C6338B9A5F0}"/>
              </a:ext>
            </a:extLst>
          </p:cNvPr>
          <p:cNvGrpSpPr/>
          <p:nvPr/>
        </p:nvGrpSpPr>
        <p:grpSpPr>
          <a:xfrm>
            <a:off x="6263933" y="2232064"/>
            <a:ext cx="1440160" cy="4149264"/>
            <a:chOff x="6263933" y="2132856"/>
            <a:chExt cx="1440160" cy="414926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7D84901-E31F-4DB2-8DF6-8C9F64A81B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3933" y="2132856"/>
              <a:ext cx="1440160" cy="432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2968545-11DF-4568-A164-7F13084807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3933" y="3501008"/>
              <a:ext cx="1440160" cy="432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F1ADC98-9016-4A47-98AE-D904290409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3933" y="4461308"/>
              <a:ext cx="1440160" cy="432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0DEA782-5A6E-4944-AFB7-6079BFE96D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3933" y="5453841"/>
              <a:ext cx="1440160" cy="432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6ECE78F-B2DF-41FC-8CC7-DA55C31B9F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3933" y="5850072"/>
              <a:ext cx="1440160" cy="432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61035F8-2991-4B6E-B491-1DB1FA8F67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3933" y="2852936"/>
              <a:ext cx="1440160" cy="432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1C294C-1C87-4CC8-95C6-0E2414E4E23D}"/>
              </a:ext>
            </a:extLst>
          </p:cNvPr>
          <p:cNvGrpSpPr/>
          <p:nvPr/>
        </p:nvGrpSpPr>
        <p:grpSpPr>
          <a:xfrm>
            <a:off x="1439650" y="723614"/>
            <a:ext cx="6264696" cy="6305786"/>
            <a:chOff x="1439650" y="723614"/>
            <a:chExt cx="6264696" cy="63057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099F0B-77AC-4FE7-A6BA-D78A279EF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9650" y="723614"/>
              <a:ext cx="6264696" cy="630578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C2E0C4-E555-4812-89DE-3EC16A1848C9}"/>
                </a:ext>
              </a:extLst>
            </p:cNvPr>
            <p:cNvSpPr/>
            <p:nvPr/>
          </p:nvSpPr>
          <p:spPr>
            <a:xfrm>
              <a:off x="5724128" y="1835832"/>
              <a:ext cx="720080" cy="18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041EC48-6F78-4E20-9383-D0DFF687BF29}"/>
              </a:ext>
            </a:extLst>
          </p:cNvPr>
          <p:cNvSpPr/>
          <p:nvPr/>
        </p:nvSpPr>
        <p:spPr>
          <a:xfrm>
            <a:off x="6984013" y="2837069"/>
            <a:ext cx="21967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Ecosystem flow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D3408-006C-46CF-B869-FA02735477AE}"/>
              </a:ext>
            </a:extLst>
          </p:cNvPr>
          <p:cNvSpPr txBox="1"/>
          <p:nvPr/>
        </p:nvSpPr>
        <p:spPr>
          <a:xfrm>
            <a:off x="7199784" y="63000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Turpie</a:t>
            </a:r>
            <a:r>
              <a:rPr lang="en-ZA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49786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238D-86BD-1542-A58A-79D6B0A1D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07" y="4697730"/>
            <a:ext cx="5352947" cy="960121"/>
          </a:xfrm>
        </p:spPr>
        <p:txBody>
          <a:bodyPr anchor="ctr">
            <a:normAutofit/>
          </a:bodyPr>
          <a:lstStyle/>
          <a:p>
            <a:pPr algn="r"/>
            <a:r>
              <a:rPr lang="en-US" sz="3300" dirty="0">
                <a:solidFill>
                  <a:srgbClr val="FFFFFF"/>
                </a:solidFill>
              </a:rPr>
              <a:t>Dubai Beaches Worth Millions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5D8F96-FADA-2047-8507-CCE15552F8B8}"/>
              </a:ext>
            </a:extLst>
          </p:cNvPr>
          <p:cNvSpPr txBox="1"/>
          <p:nvPr/>
        </p:nvSpPr>
        <p:spPr>
          <a:xfrm>
            <a:off x="6280910" y="4935415"/>
            <a:ext cx="356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Contingent Valuation Water Quality </a:t>
            </a:r>
          </a:p>
          <a:p>
            <a:r>
              <a:rPr lang="en-US" dirty="0">
                <a:solidFill>
                  <a:schemeClr val="bg1"/>
                </a:solidFill>
              </a:rPr>
              <a:t>Towards Amenity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F2238-E32F-4797-B0CF-7545CF179EE5}"/>
              </a:ext>
            </a:extLst>
          </p:cNvPr>
          <p:cNvSpPr txBox="1"/>
          <p:nvPr/>
        </p:nvSpPr>
        <p:spPr>
          <a:xfrm>
            <a:off x="395536" y="1484784"/>
            <a:ext cx="8496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Natural capital: </a:t>
            </a:r>
          </a:p>
          <a:p>
            <a:pPr algn="ctr"/>
            <a:endParaRPr lang="en-ZA" sz="3600" b="1" dirty="0">
              <a:solidFill>
                <a:srgbClr val="C00000"/>
              </a:solidFill>
            </a:endParaRPr>
          </a:p>
          <a:p>
            <a:pPr algn="ctr"/>
            <a:r>
              <a:rPr lang="en-ZA" sz="3600" b="1" dirty="0">
                <a:solidFill>
                  <a:srgbClr val="C00000"/>
                </a:solidFill>
              </a:rPr>
              <a:t>But when it is broken </a:t>
            </a:r>
          </a:p>
          <a:p>
            <a:pPr algn="ctr"/>
            <a:r>
              <a:rPr lang="en-ZA" sz="3600" b="1" dirty="0">
                <a:solidFill>
                  <a:srgbClr val="C00000"/>
                </a:solidFill>
              </a:rPr>
              <a:t>it requires healing.</a:t>
            </a:r>
          </a:p>
        </p:txBody>
      </p:sp>
    </p:spTree>
    <p:extLst>
      <p:ext uri="{BB962C8B-B14F-4D97-AF65-F5344CB8AC3E}">
        <p14:creationId xmlns:p14="http://schemas.microsoft.com/office/powerpoint/2010/main" val="212933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EC7EF-F24B-4D79-A6A8-7938C7646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0"/>
          <a:stretch/>
        </p:blipFill>
        <p:spPr>
          <a:xfrm>
            <a:off x="53752" y="908720"/>
            <a:ext cx="9036496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1B513-147D-4E68-8BF1-3F024F88F28B}"/>
              </a:ext>
            </a:extLst>
          </p:cNvPr>
          <p:cNvSpPr txBox="1"/>
          <p:nvPr/>
        </p:nvSpPr>
        <p:spPr>
          <a:xfrm>
            <a:off x="863588" y="1166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Does restoration pay internationally?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CFA59-2F6F-466A-B3C7-F354F5313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325"/>
          <a:stretch/>
        </p:blipFill>
        <p:spPr>
          <a:xfrm>
            <a:off x="58484" y="3645023"/>
            <a:ext cx="9031764" cy="3212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915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52E4F-1CD3-4C12-AA74-C94D4B274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5" t="3087" r="17412" b="11090"/>
          <a:stretch/>
        </p:blipFill>
        <p:spPr>
          <a:xfrm>
            <a:off x="796585" y="762962"/>
            <a:ext cx="7965337" cy="5618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A7862-083F-4427-951D-7F3273609D74}"/>
              </a:ext>
            </a:extLst>
          </p:cNvPr>
          <p:cNvSpPr txBox="1"/>
          <p:nvPr/>
        </p:nvSpPr>
        <p:spPr>
          <a:xfrm>
            <a:off x="6660232" y="6215738"/>
            <a:ext cx="229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err="1"/>
              <a:t>Elmqvist</a:t>
            </a:r>
            <a:r>
              <a:rPr lang="en-ZA" dirty="0"/>
              <a:t> et al. (2015)</a:t>
            </a:r>
          </a:p>
          <a:p>
            <a:pPr algn="ctr"/>
            <a:r>
              <a:rPr lang="en-ZA" dirty="0"/>
              <a:t>De Groot et al. (2013)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A5971-D684-4FA8-A4EF-F1C879B0C25B}"/>
              </a:ext>
            </a:extLst>
          </p:cNvPr>
          <p:cNvSpPr txBox="1"/>
          <p:nvPr/>
        </p:nvSpPr>
        <p:spPr>
          <a:xfrm>
            <a:off x="863588" y="1166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Does restoration pay internationally?</a:t>
            </a:r>
          </a:p>
        </p:txBody>
      </p:sp>
    </p:spTree>
    <p:extLst>
      <p:ext uri="{BB962C8B-B14F-4D97-AF65-F5344CB8AC3E}">
        <p14:creationId xmlns:p14="http://schemas.microsoft.com/office/powerpoint/2010/main" val="253652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99CE1-4631-488D-8F9B-2D27AF085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63"/>
          <a:stretch/>
        </p:blipFill>
        <p:spPr>
          <a:xfrm>
            <a:off x="0" y="1118424"/>
            <a:ext cx="9069972" cy="4464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A90DF2-85C2-4F15-871E-5EEA181C396A}"/>
              </a:ext>
            </a:extLst>
          </p:cNvPr>
          <p:cNvSpPr txBox="1"/>
          <p:nvPr/>
        </p:nvSpPr>
        <p:spPr>
          <a:xfrm>
            <a:off x="1115616" y="188640"/>
            <a:ext cx="69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</a:rPr>
              <a:t>Does restoration pay locally?</a:t>
            </a:r>
          </a:p>
        </p:txBody>
      </p:sp>
    </p:spTree>
    <p:extLst>
      <p:ext uri="{BB962C8B-B14F-4D97-AF65-F5344CB8AC3E}">
        <p14:creationId xmlns:p14="http://schemas.microsoft.com/office/powerpoint/2010/main" val="17758342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427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Dubai Beaches Worth Millions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 Blignaut</cp:lastModifiedBy>
  <cp:revision>437</cp:revision>
  <dcterms:created xsi:type="dcterms:W3CDTF">2012-04-06T02:58:27Z</dcterms:created>
  <dcterms:modified xsi:type="dcterms:W3CDTF">2019-08-07T18:06:48Z</dcterms:modified>
</cp:coreProperties>
</file>